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55"/>
  </p:notesMasterIdLst>
  <p:handoutMasterIdLst>
    <p:handoutMasterId r:id="rId56"/>
  </p:handoutMasterIdLst>
  <p:sldIdLst>
    <p:sldId id="319" r:id="rId2"/>
    <p:sldId id="320" r:id="rId3"/>
    <p:sldId id="321" r:id="rId4"/>
    <p:sldId id="322" r:id="rId5"/>
    <p:sldId id="323" r:id="rId6"/>
    <p:sldId id="324" r:id="rId7"/>
    <p:sldId id="329" r:id="rId8"/>
    <p:sldId id="330" r:id="rId9"/>
    <p:sldId id="331" r:id="rId10"/>
    <p:sldId id="328" r:id="rId11"/>
    <p:sldId id="332" r:id="rId12"/>
    <p:sldId id="340" r:id="rId13"/>
    <p:sldId id="396" r:id="rId14"/>
    <p:sldId id="334" r:id="rId15"/>
    <p:sldId id="341" r:id="rId16"/>
    <p:sldId id="342" r:id="rId17"/>
    <p:sldId id="338" r:id="rId18"/>
    <p:sldId id="339" r:id="rId19"/>
    <p:sldId id="343" r:id="rId20"/>
    <p:sldId id="344" r:id="rId21"/>
    <p:sldId id="345" r:id="rId22"/>
    <p:sldId id="349" r:id="rId23"/>
    <p:sldId id="350" r:id="rId24"/>
    <p:sldId id="397" r:id="rId25"/>
    <p:sldId id="351" r:id="rId26"/>
    <p:sldId id="353" r:id="rId27"/>
    <p:sldId id="354" r:id="rId28"/>
    <p:sldId id="355" r:id="rId29"/>
    <p:sldId id="356" r:id="rId30"/>
    <p:sldId id="366" r:id="rId31"/>
    <p:sldId id="367" r:id="rId32"/>
    <p:sldId id="368" r:id="rId33"/>
    <p:sldId id="369" r:id="rId34"/>
    <p:sldId id="370" r:id="rId35"/>
    <p:sldId id="371" r:id="rId36"/>
    <p:sldId id="372" r:id="rId37"/>
    <p:sldId id="364" r:id="rId38"/>
    <p:sldId id="373" r:id="rId39"/>
    <p:sldId id="387" r:id="rId40"/>
    <p:sldId id="388" r:id="rId41"/>
    <p:sldId id="389" r:id="rId42"/>
    <p:sldId id="377" r:id="rId43"/>
    <p:sldId id="378" r:id="rId44"/>
    <p:sldId id="398" r:id="rId45"/>
    <p:sldId id="379" r:id="rId46"/>
    <p:sldId id="380" r:id="rId47"/>
    <p:sldId id="381" r:id="rId48"/>
    <p:sldId id="382" r:id="rId49"/>
    <p:sldId id="393" r:id="rId50"/>
    <p:sldId id="384" r:id="rId51"/>
    <p:sldId id="385" r:id="rId52"/>
    <p:sldId id="391" r:id="rId53"/>
    <p:sldId id="335" r:id="rId54"/>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3974"/>
    <a:srgbClr val="183757"/>
    <a:srgbClr val="14435A"/>
    <a:srgbClr val="0C1829"/>
    <a:srgbClr val="1F3F56"/>
    <a:srgbClr val="B49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02" autoAdjust="0"/>
  </p:normalViewPr>
  <p:slideViewPr>
    <p:cSldViewPr>
      <p:cViewPr varScale="1">
        <p:scale>
          <a:sx n="61" d="100"/>
          <a:sy n="61" d="100"/>
        </p:scale>
        <p:origin x="1560" y="42"/>
      </p:cViewPr>
      <p:guideLst>
        <p:guide orient="horz" pos="1620"/>
        <p:guide pos="2880"/>
      </p:guideLst>
    </p:cSldViewPr>
  </p:slideViewPr>
  <p:notesTextViewPr>
    <p:cViewPr>
      <p:scale>
        <a:sx n="3" d="2"/>
        <a:sy n="3" d="2"/>
      </p:scale>
      <p:origin x="0" y="0"/>
    </p:cViewPr>
  </p:notesTextViewPr>
  <p:notesViewPr>
    <p:cSldViewPr>
      <p:cViewPr varScale="1">
        <p:scale>
          <a:sx n="50" d="100"/>
          <a:sy n="50" d="100"/>
        </p:scale>
        <p:origin x="2802" y="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Bakemeyer" userId="a6928734-5b4b-499b-8deb-269fca19c047" providerId="ADAL" clId="{D72C367F-6A3B-4D3E-930E-E1989398CF4F}"/>
    <pc:docChg chg="undo custSel modSld sldOrd">
      <pc:chgData name="Erin Bakemeyer" userId="a6928734-5b4b-499b-8deb-269fca19c047" providerId="ADAL" clId="{D72C367F-6A3B-4D3E-930E-E1989398CF4F}" dt="2017-12-07T22:18:53.609" v="41" actId="14100"/>
      <pc:docMkLst>
        <pc:docMk/>
      </pc:docMkLst>
      <pc:sldChg chg="modSp">
        <pc:chgData name="Erin Bakemeyer" userId="a6928734-5b4b-499b-8deb-269fca19c047" providerId="ADAL" clId="{D72C367F-6A3B-4D3E-930E-E1989398CF4F}" dt="2017-12-07T20:43:38.459" v="9" actId="114"/>
        <pc:sldMkLst>
          <pc:docMk/>
          <pc:sldMk cId="3004659647" sldId="324"/>
        </pc:sldMkLst>
        <pc:spChg chg="mod">
          <ac:chgData name="Erin Bakemeyer" userId="a6928734-5b4b-499b-8deb-269fca19c047" providerId="ADAL" clId="{D72C367F-6A3B-4D3E-930E-E1989398CF4F}" dt="2017-12-07T20:43:38.459" v="9" actId="114"/>
          <ac:spMkLst>
            <pc:docMk/>
            <pc:sldMk cId="3004659647" sldId="324"/>
            <ac:spMk id="204" creationId="{00000000-0000-0000-0000-000000000000}"/>
          </ac:spMkLst>
        </pc:spChg>
      </pc:sldChg>
      <pc:sldChg chg="modSp">
        <pc:chgData name="Erin Bakemeyer" userId="a6928734-5b4b-499b-8deb-269fca19c047" providerId="ADAL" clId="{D72C367F-6A3B-4D3E-930E-E1989398CF4F}" dt="2017-12-07T20:43:54.125" v="12" actId="1076"/>
        <pc:sldMkLst>
          <pc:docMk/>
          <pc:sldMk cId="2907445873" sldId="329"/>
        </pc:sldMkLst>
        <pc:spChg chg="mod">
          <ac:chgData name="Erin Bakemeyer" userId="a6928734-5b4b-499b-8deb-269fca19c047" providerId="ADAL" clId="{D72C367F-6A3B-4D3E-930E-E1989398CF4F}" dt="2017-12-07T20:43:54.125" v="12" actId="1076"/>
          <ac:spMkLst>
            <pc:docMk/>
            <pc:sldMk cId="2907445873" sldId="329"/>
            <ac:spMk id="224" creationId="{00000000-0000-0000-0000-000000000000}"/>
          </ac:spMkLst>
        </pc:spChg>
      </pc:sldChg>
      <pc:sldChg chg="modSp">
        <pc:chgData name="Erin Bakemeyer" userId="a6928734-5b4b-499b-8deb-269fca19c047" providerId="ADAL" clId="{D72C367F-6A3B-4D3E-930E-E1989398CF4F}" dt="2017-12-07T20:44:20.967" v="18" actId="403"/>
        <pc:sldMkLst>
          <pc:docMk/>
          <pc:sldMk cId="2645720951" sldId="330"/>
        </pc:sldMkLst>
        <pc:spChg chg="mod">
          <ac:chgData name="Erin Bakemeyer" userId="a6928734-5b4b-499b-8deb-269fca19c047" providerId="ADAL" clId="{D72C367F-6A3B-4D3E-930E-E1989398CF4F}" dt="2017-12-07T20:44:20.967" v="18" actId="403"/>
          <ac:spMkLst>
            <pc:docMk/>
            <pc:sldMk cId="2645720951" sldId="330"/>
            <ac:spMk id="232" creationId="{00000000-0000-0000-0000-000000000000}"/>
          </ac:spMkLst>
        </pc:spChg>
      </pc:sldChg>
      <pc:sldChg chg="modSp">
        <pc:chgData name="Erin Bakemeyer" userId="a6928734-5b4b-499b-8deb-269fca19c047" providerId="ADAL" clId="{D72C367F-6A3B-4D3E-930E-E1989398CF4F}" dt="2017-12-07T20:44:15.386" v="17" actId="403"/>
        <pc:sldMkLst>
          <pc:docMk/>
          <pc:sldMk cId="2980441068" sldId="331"/>
        </pc:sldMkLst>
        <pc:spChg chg="mod">
          <ac:chgData name="Erin Bakemeyer" userId="a6928734-5b4b-499b-8deb-269fca19c047" providerId="ADAL" clId="{D72C367F-6A3B-4D3E-930E-E1989398CF4F}" dt="2017-12-07T20:44:15.386" v="17" actId="403"/>
          <ac:spMkLst>
            <pc:docMk/>
            <pc:sldMk cId="2980441068" sldId="331"/>
            <ac:spMk id="241" creationId="{00000000-0000-0000-0000-000000000000}"/>
          </ac:spMkLst>
        </pc:spChg>
      </pc:sldChg>
      <pc:sldChg chg="delSp modSp delAnim">
        <pc:chgData name="Erin Bakemeyer" userId="a6928734-5b4b-499b-8deb-269fca19c047" providerId="ADAL" clId="{D72C367F-6A3B-4D3E-930E-E1989398CF4F}" dt="2017-12-07T20:44:44.151" v="21" actId="255"/>
        <pc:sldMkLst>
          <pc:docMk/>
          <pc:sldMk cId="1273805815" sldId="332"/>
        </pc:sldMkLst>
        <pc:spChg chg="mod">
          <ac:chgData name="Erin Bakemeyer" userId="a6928734-5b4b-499b-8deb-269fca19c047" providerId="ADAL" clId="{D72C367F-6A3B-4D3E-930E-E1989398CF4F}" dt="2017-12-07T20:44:44.151" v="21" actId="255"/>
          <ac:spMkLst>
            <pc:docMk/>
            <pc:sldMk cId="1273805815" sldId="332"/>
            <ac:spMk id="258" creationId="{00000000-0000-0000-0000-000000000000}"/>
          </ac:spMkLst>
        </pc:spChg>
        <pc:picChg chg="del">
          <ac:chgData name="Erin Bakemeyer" userId="a6928734-5b4b-499b-8deb-269fca19c047" providerId="ADAL" clId="{D72C367F-6A3B-4D3E-930E-E1989398CF4F}" dt="2017-12-07T20:42:53.917" v="3" actId="478"/>
          <ac:picMkLst>
            <pc:docMk/>
            <pc:sldMk cId="1273805815" sldId="332"/>
            <ac:picMk id="257" creationId="{00000000-0000-0000-0000-000000000000}"/>
          </ac:picMkLst>
        </pc:picChg>
      </pc:sldChg>
      <pc:sldChg chg="ord">
        <pc:chgData name="Erin Bakemeyer" userId="a6928734-5b4b-499b-8deb-269fca19c047" providerId="ADAL" clId="{D72C367F-6A3B-4D3E-930E-E1989398CF4F}" dt="2017-12-07T20:45:51.833" v="22" actId="1076"/>
        <pc:sldMkLst>
          <pc:docMk/>
          <pc:sldMk cId="1738225262" sldId="335"/>
        </pc:sldMkLst>
      </pc:sldChg>
      <pc:sldChg chg="modNotes">
        <pc:chgData name="Erin Bakemeyer" userId="a6928734-5b4b-499b-8deb-269fca19c047" providerId="ADAL" clId="{D72C367F-6A3B-4D3E-930E-E1989398CF4F}" dt="2017-12-07T22:18:53.609" v="41" actId="14100"/>
        <pc:sldMkLst>
          <pc:docMk/>
          <pc:sldMk cId="3779518176" sldId="345"/>
        </pc:sldMkLst>
      </pc:sldChg>
      <pc:sldChg chg="modSp">
        <pc:chgData name="Erin Bakemeyer" userId="a6928734-5b4b-499b-8deb-269fca19c047" providerId="ADAL" clId="{D72C367F-6A3B-4D3E-930E-E1989398CF4F}" dt="2017-12-07T20:53:02.483" v="39" actId="1076"/>
        <pc:sldMkLst>
          <pc:docMk/>
          <pc:sldMk cId="1200502272" sldId="364"/>
        </pc:sldMkLst>
        <pc:picChg chg="mod">
          <ac:chgData name="Erin Bakemeyer" userId="a6928734-5b4b-499b-8deb-269fca19c047" providerId="ADAL" clId="{D72C367F-6A3B-4D3E-930E-E1989398CF4F}" dt="2017-12-07T20:53:02.483" v="39" actId="1076"/>
          <ac:picMkLst>
            <pc:docMk/>
            <pc:sldMk cId="1200502272" sldId="364"/>
            <ac:picMk id="633" creationId="{00000000-0000-0000-0000-000000000000}"/>
          </ac:picMkLst>
        </pc:picChg>
        <pc:picChg chg="mod">
          <ac:chgData name="Erin Bakemeyer" userId="a6928734-5b4b-499b-8deb-269fca19c047" providerId="ADAL" clId="{D72C367F-6A3B-4D3E-930E-E1989398CF4F}" dt="2017-12-07T20:52:59.166" v="37" actId="1076"/>
          <ac:picMkLst>
            <pc:docMk/>
            <pc:sldMk cId="1200502272" sldId="364"/>
            <ac:picMk id="635" creationId="{00000000-0000-0000-0000-000000000000}"/>
          </ac:picMkLst>
        </pc:picChg>
        <pc:picChg chg="mod">
          <ac:chgData name="Erin Bakemeyer" userId="a6928734-5b4b-499b-8deb-269fca19c047" providerId="ADAL" clId="{D72C367F-6A3B-4D3E-930E-E1989398CF4F}" dt="2017-12-07T20:52:51.955" v="33" actId="1076"/>
          <ac:picMkLst>
            <pc:docMk/>
            <pc:sldMk cId="1200502272" sldId="364"/>
            <ac:picMk id="636" creationId="{00000000-0000-0000-0000-000000000000}"/>
          </ac:picMkLst>
        </pc:picChg>
        <pc:picChg chg="mod">
          <ac:chgData name="Erin Bakemeyer" userId="a6928734-5b4b-499b-8deb-269fca19c047" providerId="ADAL" clId="{D72C367F-6A3B-4D3E-930E-E1989398CF4F}" dt="2017-12-07T20:53:00.432" v="38" actId="1076"/>
          <ac:picMkLst>
            <pc:docMk/>
            <pc:sldMk cId="1200502272" sldId="364"/>
            <ac:picMk id="637" creationId="{00000000-0000-0000-0000-000000000000}"/>
          </ac:picMkLst>
        </pc:picChg>
        <pc:picChg chg="mod">
          <ac:chgData name="Erin Bakemeyer" userId="a6928734-5b4b-499b-8deb-269fca19c047" providerId="ADAL" clId="{D72C367F-6A3B-4D3E-930E-E1989398CF4F}" dt="2017-12-07T20:52:54.144" v="34" actId="1076"/>
          <ac:picMkLst>
            <pc:docMk/>
            <pc:sldMk cId="1200502272" sldId="364"/>
            <ac:picMk id="638" creationId="{00000000-0000-0000-0000-000000000000}"/>
          </ac:picMkLst>
        </pc:picChg>
        <pc:picChg chg="mod">
          <ac:chgData name="Erin Bakemeyer" userId="a6928734-5b4b-499b-8deb-269fca19c047" providerId="ADAL" clId="{D72C367F-6A3B-4D3E-930E-E1989398CF4F}" dt="2017-12-07T20:52:56.291" v="35" actId="1076"/>
          <ac:picMkLst>
            <pc:docMk/>
            <pc:sldMk cId="1200502272" sldId="364"/>
            <ac:picMk id="641" creationId="{00000000-0000-0000-0000-000000000000}"/>
          </ac:picMkLst>
        </pc:picChg>
        <pc:picChg chg="mod">
          <ac:chgData name="Erin Bakemeyer" userId="a6928734-5b4b-499b-8deb-269fca19c047" providerId="ADAL" clId="{D72C367F-6A3B-4D3E-930E-E1989398CF4F}" dt="2017-12-07T20:52:57.577" v="36" actId="1076"/>
          <ac:picMkLst>
            <pc:docMk/>
            <pc:sldMk cId="1200502272" sldId="364"/>
            <ac:picMk id="642" creationId="{00000000-0000-0000-0000-000000000000}"/>
          </ac:picMkLst>
        </pc:picChg>
      </pc:sldChg>
      <pc:sldChg chg="modSp">
        <pc:chgData name="Erin Bakemeyer" userId="a6928734-5b4b-499b-8deb-269fca19c047" providerId="ADAL" clId="{D72C367F-6A3B-4D3E-930E-E1989398CF4F}" dt="2017-12-07T20:48:33.583" v="26" actId="1036"/>
        <pc:sldMkLst>
          <pc:docMk/>
          <pc:sldMk cId="2812269936" sldId="368"/>
        </pc:sldMkLst>
        <pc:spChg chg="mod">
          <ac:chgData name="Erin Bakemeyer" userId="a6928734-5b4b-499b-8deb-269fca19c047" providerId="ADAL" clId="{D72C367F-6A3B-4D3E-930E-E1989398CF4F}" dt="2017-12-07T20:48:33.583" v="26" actId="1036"/>
          <ac:spMkLst>
            <pc:docMk/>
            <pc:sldMk cId="2812269936" sldId="368"/>
            <ac:spMk id="299" creationId="{00000000-0000-0000-0000-000000000000}"/>
          </ac:spMkLst>
        </pc:spChg>
      </pc:sldChg>
      <pc:sldChg chg="modSp">
        <pc:chgData name="Erin Bakemeyer" userId="a6928734-5b4b-499b-8deb-269fca19c047" providerId="ADAL" clId="{D72C367F-6A3B-4D3E-930E-E1989398CF4F}" dt="2017-12-07T20:51:18.813" v="29" actId="12"/>
        <pc:sldMkLst>
          <pc:docMk/>
          <pc:sldMk cId="3845047437" sldId="372"/>
        </pc:sldMkLst>
        <pc:spChg chg="mod">
          <ac:chgData name="Erin Bakemeyer" userId="a6928734-5b4b-499b-8deb-269fca19c047" providerId="ADAL" clId="{D72C367F-6A3B-4D3E-930E-E1989398CF4F}" dt="2017-12-07T20:51:18.813" v="29" actId="12"/>
          <ac:spMkLst>
            <pc:docMk/>
            <pc:sldMk cId="3845047437" sldId="372"/>
            <ac:spMk id="29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1/30/2018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457200" y="4560569"/>
            <a:ext cx="6400800" cy="455890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560569"/>
            <a:ext cx="6400800" cy="4558905"/>
          </a:xfrm>
        </p:spPr>
        <p:txBody>
          <a:bodyPr/>
          <a:lstStyle/>
          <a:p>
            <a:pPr>
              <a:spcBef>
                <a:spcPts val="0"/>
              </a:spcBef>
              <a:buSzPct val="25000"/>
            </a:pPr>
            <a:r>
              <a:rPr lang="en-US" sz="1200" dirty="0">
                <a:latin typeface="Arial"/>
                <a:ea typeface="Arial"/>
                <a:cs typeface="Arial"/>
                <a:sym typeface="Arial"/>
              </a:rPr>
              <a:t>NOTE: THIS PRESENTATION GOES WITH THE CLUB PLANNING TOOL WORKBOOK FOUND ON THE WEBSITE AS WELL.</a:t>
            </a:r>
          </a:p>
          <a:p>
            <a:pPr>
              <a:spcBef>
                <a:spcPts val="0"/>
              </a:spcBef>
              <a:buSzPct val="25000"/>
            </a:pPr>
            <a:endParaRPr lang="en-US" sz="1200" dirty="0">
              <a:latin typeface="Arial"/>
              <a:ea typeface="Arial"/>
              <a:cs typeface="Arial"/>
              <a:sym typeface="Arial"/>
            </a:endParaRPr>
          </a:p>
          <a:p>
            <a:pPr>
              <a:spcBef>
                <a:spcPts val="0"/>
              </a:spcBef>
              <a:buSzPct val="25000"/>
            </a:pPr>
            <a:r>
              <a:rPr lang="en-US" sz="1200" dirty="0">
                <a:latin typeface="Arial"/>
                <a:ea typeface="Arial"/>
                <a:cs typeface="Arial"/>
                <a:sym typeface="Arial"/>
              </a:rPr>
              <a:t>Welcome! Today’s presentation will help you prepare your club’s strategic plan in a way that aligns with the organization’s strategic plan. </a:t>
            </a:r>
            <a:r>
              <a:rPr lang="en-US" sz="1200" b="0" i="0" u="none" strike="noStrike" kern="1200" cap="none" dirty="0">
                <a:solidFill>
                  <a:schemeClr val="dk1"/>
                </a:solidFill>
                <a:latin typeface="Calibri"/>
                <a:ea typeface="Calibri"/>
                <a:cs typeface="Calibri"/>
                <a:sym typeface="Calibri"/>
              </a:rPr>
              <a:t>Our purpose here is to help you begin charting your club's journey into the future. You'll be provided the tools</a:t>
            </a:r>
            <a:r>
              <a:rPr lang="en-US" sz="1200" dirty="0">
                <a:latin typeface="Arial"/>
                <a:ea typeface="Arial"/>
                <a:cs typeface="Arial"/>
                <a:sym typeface="Arial"/>
              </a:rPr>
              <a:t> to continue the process with your club.</a:t>
            </a:r>
          </a:p>
          <a:p>
            <a:pPr>
              <a:spcBef>
                <a:spcPts val="0"/>
              </a:spcBef>
              <a:buSzPct val="25000"/>
            </a:pPr>
            <a:endParaRPr lang="en-US" sz="1200" dirty="0">
              <a:latin typeface="Arial"/>
              <a:ea typeface="Arial"/>
              <a:cs typeface="Arial"/>
              <a:sym typeface="Arial"/>
            </a:endParaRPr>
          </a:p>
          <a:p>
            <a:pPr>
              <a:spcBef>
                <a:spcPts val="0"/>
              </a:spcBef>
              <a:buSzPct val="25000"/>
            </a:pPr>
            <a:r>
              <a:rPr lang="en-US" sz="1200" dirty="0">
                <a:latin typeface="Arial"/>
                <a:ea typeface="Arial"/>
                <a:cs typeface="Arial"/>
                <a:sym typeface="Arial"/>
              </a:rPr>
              <a:t>(Introduce yourself and your role with Kiwanis)</a:t>
            </a:r>
          </a:p>
          <a:p>
            <a:pPr>
              <a:spcBef>
                <a:spcPts val="0"/>
              </a:spcBef>
              <a:buSzPct val="25000"/>
            </a:pPr>
            <a:endParaRPr lang="en-US" sz="1200" dirty="0">
              <a:latin typeface="Arial"/>
              <a:ea typeface="Arial"/>
              <a:cs typeface="Arial"/>
              <a:sym typeface="Arial"/>
            </a:endParaRPr>
          </a:p>
          <a:p>
            <a:pPr>
              <a:spcBef>
                <a:spcPts val="0"/>
              </a:spcBef>
              <a:buSzPct val="25000"/>
            </a:pPr>
            <a:r>
              <a:rPr lang="en-US" sz="1200" dirty="0">
                <a:latin typeface="Arial"/>
                <a:ea typeface="Arial"/>
                <a:cs typeface="Arial"/>
                <a:sym typeface="Arial"/>
              </a:rPr>
              <a:t>(Cover any logistics such as agenda, where we’ll eat, breaks, bathrooms, phones off, etc. as necessary.</a:t>
            </a:r>
          </a:p>
          <a:p>
            <a:pPr>
              <a:spcBef>
                <a:spcPts val="0"/>
              </a:spcBef>
              <a:buSzPct val="25000"/>
            </a:pPr>
            <a:r>
              <a:rPr lang="en-US" sz="1200" dirty="0">
                <a:latin typeface="Arial"/>
                <a:ea typeface="Arial"/>
                <a:cs typeface="Arial"/>
                <a:sym typeface="Arial"/>
              </a:rPr>
              <a:t>You may want to note during the presentation there will be numbers on the slide that correspond to workbook pages.)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949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So how do we see our future? </a:t>
            </a:r>
          </a:p>
          <a:p>
            <a:pPr>
              <a:spcBef>
                <a:spcPts val="0"/>
              </a:spcBef>
              <a:buSzPct val="25000"/>
            </a:pPr>
            <a:endParaRPr sz="1100" i="1"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dirty="0">
                <a:latin typeface="Arial"/>
                <a:ea typeface="Arial"/>
                <a:cs typeface="Arial"/>
                <a:sym typeface="Arial"/>
              </a:rPr>
              <a:t>Our </a:t>
            </a:r>
            <a:r>
              <a:rPr lang="en-US" sz="1100" b="1" dirty="0">
                <a:latin typeface="Arial"/>
                <a:ea typeface="Arial"/>
                <a:cs typeface="Arial"/>
                <a:sym typeface="Arial"/>
              </a:rPr>
              <a:t>global network </a:t>
            </a:r>
            <a:r>
              <a:rPr lang="en-US" sz="1100" dirty="0">
                <a:latin typeface="Arial"/>
                <a:ea typeface="Arial"/>
                <a:cs typeface="Arial"/>
                <a:sym typeface="Arial"/>
              </a:rPr>
              <a:t>includes a </a:t>
            </a:r>
            <a:r>
              <a:rPr lang="en-US" sz="1100" i="1" dirty="0">
                <a:latin typeface="Arial"/>
                <a:ea typeface="Arial"/>
                <a:cs typeface="Arial"/>
                <a:sym typeface="Arial"/>
              </a:rPr>
              <a:t>dynamic family of clubs</a:t>
            </a:r>
            <a:r>
              <a:rPr lang="en-US" sz="1100" dirty="0">
                <a:latin typeface="Arial"/>
                <a:ea typeface="Arial"/>
                <a:cs typeface="Arial"/>
                <a:sym typeface="Arial"/>
              </a:rPr>
              <a:t>, individual </a:t>
            </a:r>
            <a:r>
              <a:rPr lang="en-US" sz="1100" i="1" dirty="0">
                <a:latin typeface="Arial"/>
                <a:ea typeface="Arial"/>
                <a:cs typeface="Arial"/>
                <a:sym typeface="Arial"/>
              </a:rPr>
              <a:t>supporters</a:t>
            </a:r>
            <a:r>
              <a:rPr lang="en-US" sz="1100" dirty="0">
                <a:latin typeface="Arial"/>
                <a:ea typeface="Arial"/>
                <a:cs typeface="Arial"/>
                <a:sym typeface="Arial"/>
              </a:rPr>
              <a:t>, </a:t>
            </a:r>
            <a:r>
              <a:rPr lang="en-US" sz="1100" i="1" dirty="0">
                <a:latin typeface="Arial"/>
                <a:ea typeface="Arial"/>
                <a:cs typeface="Arial"/>
                <a:sym typeface="Arial"/>
              </a:rPr>
              <a:t>alumni</a:t>
            </a:r>
            <a:r>
              <a:rPr lang="en-US" sz="1100" dirty="0">
                <a:latin typeface="Arial"/>
                <a:ea typeface="Arial"/>
                <a:cs typeface="Arial"/>
                <a:sym typeface="Arial"/>
              </a:rPr>
              <a:t>, </a:t>
            </a:r>
            <a:r>
              <a:rPr lang="en-US" sz="1100" i="1" dirty="0">
                <a:latin typeface="Arial"/>
                <a:ea typeface="Arial"/>
                <a:cs typeface="Arial"/>
                <a:sym typeface="Arial"/>
              </a:rPr>
              <a:t>donors</a:t>
            </a:r>
            <a:r>
              <a:rPr lang="en-US" sz="1100" dirty="0">
                <a:latin typeface="Arial"/>
                <a:ea typeface="Arial"/>
                <a:cs typeface="Arial"/>
                <a:sym typeface="Arial"/>
              </a:rPr>
              <a:t>, </a:t>
            </a:r>
            <a:r>
              <a:rPr lang="en-US" sz="1100" i="1" dirty="0">
                <a:latin typeface="Arial"/>
                <a:ea typeface="Arial"/>
                <a:cs typeface="Arial"/>
                <a:sym typeface="Arial"/>
              </a:rPr>
              <a:t>NGO* partners </a:t>
            </a:r>
            <a:r>
              <a:rPr lang="en-US" sz="1100" dirty="0">
                <a:latin typeface="Arial"/>
                <a:ea typeface="Arial"/>
                <a:cs typeface="Arial"/>
                <a:sym typeface="Arial"/>
              </a:rPr>
              <a:t>and </a:t>
            </a:r>
            <a:r>
              <a:rPr lang="en-US" sz="1100" i="1" dirty="0">
                <a:latin typeface="Arial"/>
                <a:ea typeface="Arial"/>
                <a:cs typeface="Arial"/>
                <a:sym typeface="Arial"/>
              </a:rPr>
              <a:t>corporate sponsors</a:t>
            </a:r>
            <a:r>
              <a:rPr lang="en-US" sz="1100" dirty="0">
                <a:latin typeface="Arial"/>
                <a:ea typeface="Arial"/>
                <a:cs typeface="Arial"/>
                <a:sym typeface="Arial"/>
              </a:rPr>
              <a:t>.  </a:t>
            </a:r>
          </a:p>
          <a:p>
            <a:pPr>
              <a:spcBef>
                <a:spcPts val="0"/>
              </a:spcBef>
              <a:buSzPct val="25000"/>
            </a:pPr>
            <a:endParaRPr sz="1100" i="1"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dirty="0">
                <a:latin typeface="Arial"/>
                <a:ea typeface="Arial"/>
                <a:cs typeface="Arial"/>
                <a:sym typeface="Arial"/>
              </a:rPr>
              <a:t>Every </a:t>
            </a:r>
            <a:r>
              <a:rPr lang="en-US" sz="1100" b="1" dirty="0">
                <a:latin typeface="Arial"/>
                <a:ea typeface="Arial"/>
                <a:cs typeface="Arial"/>
                <a:sym typeface="Arial"/>
              </a:rPr>
              <a:t>community</a:t>
            </a:r>
            <a:r>
              <a:rPr lang="en-US" sz="1100" dirty="0">
                <a:latin typeface="Arial"/>
                <a:ea typeface="Arial"/>
                <a:cs typeface="Arial"/>
                <a:sym typeface="Arial"/>
              </a:rPr>
              <a:t> around the world has an opportunity to participate in or benefit from** a Kiwanis experience.</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dirty="0">
                <a:latin typeface="Arial"/>
                <a:ea typeface="Arial"/>
                <a:cs typeface="Arial"/>
                <a:sym typeface="Arial"/>
              </a:rPr>
              <a:t>Based upon a </a:t>
            </a:r>
            <a:r>
              <a:rPr lang="en-US" sz="1100" b="1" dirty="0">
                <a:latin typeface="Arial"/>
                <a:ea typeface="Arial"/>
                <a:cs typeface="Arial"/>
                <a:sym typeface="Arial"/>
              </a:rPr>
              <a:t>legacy of service</a:t>
            </a:r>
            <a:r>
              <a:rPr lang="en-US" sz="1100" dirty="0">
                <a:latin typeface="Arial"/>
                <a:ea typeface="Arial"/>
                <a:cs typeface="Arial"/>
                <a:sym typeface="Arial"/>
              </a:rPr>
              <a:t>, this </a:t>
            </a:r>
            <a:r>
              <a:rPr lang="en-US" sz="1100" b="1" dirty="0">
                <a:latin typeface="Arial"/>
                <a:ea typeface="Arial"/>
                <a:cs typeface="Arial"/>
                <a:sym typeface="Arial"/>
              </a:rPr>
              <a:t>global network </a:t>
            </a:r>
            <a:r>
              <a:rPr lang="en-US" sz="1100" dirty="0">
                <a:latin typeface="Arial"/>
                <a:ea typeface="Arial"/>
                <a:cs typeface="Arial"/>
                <a:sym typeface="Arial"/>
              </a:rPr>
              <a:t>is dedicated to </a:t>
            </a:r>
            <a:r>
              <a:rPr lang="en-US" sz="1100" b="1" dirty="0">
                <a:latin typeface="Arial"/>
                <a:ea typeface="Arial"/>
                <a:cs typeface="Arial"/>
                <a:sym typeface="Arial"/>
              </a:rPr>
              <a:t>building community </a:t>
            </a:r>
            <a:r>
              <a:rPr lang="en-US" sz="1100" dirty="0">
                <a:latin typeface="Arial"/>
                <a:ea typeface="Arial"/>
                <a:cs typeface="Arial"/>
                <a:sym typeface="Arial"/>
              </a:rPr>
              <a:t>and </a:t>
            </a:r>
            <a:r>
              <a:rPr lang="en-US" sz="1100" i="1" dirty="0">
                <a:latin typeface="Arial"/>
                <a:ea typeface="Arial"/>
                <a:cs typeface="Arial"/>
                <a:sym typeface="Arial"/>
              </a:rPr>
              <a:t>improving lives </a:t>
            </a:r>
            <a:r>
              <a:rPr lang="en-US" sz="1100" dirty="0">
                <a:latin typeface="Arial"/>
                <a:ea typeface="Arial"/>
                <a:cs typeface="Arial"/>
                <a:sym typeface="Arial"/>
              </a:rPr>
              <a:t>by providing opportunities for </a:t>
            </a:r>
            <a:r>
              <a:rPr lang="en-US" sz="1100" i="1" dirty="0">
                <a:latin typeface="Arial"/>
                <a:ea typeface="Arial"/>
                <a:cs typeface="Arial"/>
                <a:sym typeface="Arial"/>
              </a:rPr>
              <a:t>service, fellowship, leadership, and philanthropy</a:t>
            </a:r>
            <a:r>
              <a:rPr lang="en-US" sz="1100" dirty="0">
                <a:latin typeface="Arial"/>
                <a:ea typeface="Arial"/>
                <a:cs typeface="Arial"/>
                <a:sym typeface="Arial"/>
              </a:rPr>
              <a:t> according to </a:t>
            </a:r>
            <a:r>
              <a:rPr lang="en-US" sz="1100" i="1" dirty="0">
                <a:latin typeface="Arial"/>
                <a:ea typeface="Arial"/>
                <a:cs typeface="Arial"/>
                <a:sym typeface="Arial"/>
              </a:rPr>
              <a:t>local needs, cultures, and member interests</a:t>
            </a:r>
            <a:r>
              <a:rPr lang="en-US" sz="1100" dirty="0">
                <a:latin typeface="Arial"/>
                <a:ea typeface="Arial"/>
                <a:cs typeface="Arial"/>
                <a:sym typeface="Arial"/>
              </a:rPr>
              <a:t>.</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dirty="0">
                <a:latin typeface="Arial"/>
                <a:ea typeface="Arial"/>
                <a:cs typeface="Arial"/>
                <a:sym typeface="Arial"/>
              </a:rPr>
              <a:t>Again, this paints a vibrant future for Kiwanis worldwide, a future that starts right in your very own club.</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As Kiwanis works toward the organization this describes, what will we hear people saying about us?</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(*NGO= non-governmental organizations—name for non-profits outside the US</a:t>
            </a:r>
          </a:p>
          <a:p>
            <a:pPr>
              <a:spcBef>
                <a:spcPts val="0"/>
              </a:spcBef>
              <a:buSzPct val="25000"/>
            </a:pPr>
            <a:r>
              <a:rPr lang="en-US" sz="1100" i="1" dirty="0">
                <a:latin typeface="Arial"/>
                <a:ea typeface="Arial"/>
                <a:cs typeface="Arial"/>
                <a:sym typeface="Arial"/>
              </a:rPr>
              <a:t>**”participate in or benefit from” meaning the community may have a Kiwanis club presence or may have received support from a club (i.e., vaccinations for Eliminate, etc.))</a:t>
            </a:r>
          </a:p>
        </p:txBody>
      </p:sp>
      <p:sp>
        <p:nvSpPr>
          <p:cNvPr id="241" name="Shape 241"/>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418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i="1" dirty="0">
                <a:latin typeface="Arial"/>
                <a:ea typeface="Arial"/>
                <a:cs typeface="Arial"/>
                <a:sym typeface="Arial"/>
              </a:rPr>
              <a:t>(Exercise - Refer to page two of the strategic plan document.)</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What is your club’s vivid description?</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Instead of writing a vivid description right now, write descriptors of what you would like to hear, see and feel regarding your club five years from now.</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Once you have written 3 to 5 descriptors, share them with your neighbor and gather some more descriptors. You will now have the key words, terms and concepts that will be included in your vision statement and vivid description.</a:t>
            </a:r>
            <a:endParaRPr sz="1100" dirty="0">
              <a:latin typeface="Arial"/>
              <a:ea typeface="Arial"/>
              <a:cs typeface="Arial"/>
              <a:sym typeface="Arial"/>
            </a:endParaRPr>
          </a:p>
        </p:txBody>
      </p:sp>
      <p:sp>
        <p:nvSpPr>
          <p:cNvPr id="254" name="Shape 254"/>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732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414338" y="744538"/>
            <a:ext cx="6605587" cy="37163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63326" y="4710096"/>
            <a:ext cx="6106601" cy="4462196"/>
          </a:xfrm>
          <a:prstGeom prst="rect">
            <a:avLst/>
          </a:prstGeom>
          <a:noFill/>
          <a:ln>
            <a:noFill/>
          </a:ln>
        </p:spPr>
        <p:txBody>
          <a:bodyPr lIns="100229" tIns="50102" rIns="100229" bIns="50102" anchor="t" anchorCtr="0">
            <a:noAutofit/>
          </a:bodyPr>
          <a:lstStyle/>
          <a:p>
            <a:pPr>
              <a:spcBef>
                <a:spcPts val="0"/>
              </a:spcBef>
              <a:buSzPct val="25000"/>
            </a:pPr>
            <a:r>
              <a:rPr lang="en-US" sz="1100" dirty="0">
                <a:latin typeface="Arial"/>
                <a:ea typeface="Arial"/>
                <a:cs typeface="Arial"/>
                <a:sym typeface="Arial"/>
              </a:rPr>
              <a:t>Think of a strategic plan as an organization’s road map. Your can choose the roads you want to take, but the strategic plan ensures you reach your destination...your goals.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 strategic plan is essential for success, and creating a strategic plan that you can actually use is key. Your plan should include certain elements, like mission, values, and vision statements, and avoid common pitfalls, like neglecting the specific needs of your organization, so it becomes your road map for success.</a:t>
            </a:r>
          </a:p>
          <a:p>
            <a:pPr>
              <a:spcBef>
                <a:spcPts val="0"/>
              </a:spcBef>
              <a:buSzPct val="25000"/>
            </a:pPr>
            <a:endParaRPr sz="1100" dirty="0">
              <a:latin typeface="Arial"/>
              <a:ea typeface="Arial"/>
              <a:cs typeface="Arial"/>
              <a:sym typeface="Arial"/>
            </a:endParaRPr>
          </a:p>
        </p:txBody>
      </p:sp>
      <p:sp>
        <p:nvSpPr>
          <p:cNvPr id="266" name="Shape 266"/>
          <p:cNvSpPr txBox="1">
            <a:spLocks noGrp="1"/>
          </p:cNvSpPr>
          <p:nvPr>
            <p:ph type="sldNum" idx="12"/>
          </p:nvPr>
        </p:nvSpPr>
        <p:spPr>
          <a:xfrm>
            <a:off x="4323745" y="9418473"/>
            <a:ext cx="3307743" cy="495799"/>
          </a:xfrm>
          <a:prstGeom prst="rect">
            <a:avLst/>
          </a:prstGeom>
          <a:noFill/>
          <a:ln>
            <a:noFill/>
          </a:ln>
        </p:spPr>
        <p:txBody>
          <a:bodyPr lIns="100229" tIns="50102" rIns="100229" bIns="5010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12</a:t>
            </a:fld>
            <a:endParaRPr lang="en-US" sz="1200">
              <a:latin typeface="Calibri"/>
              <a:ea typeface="Calibri"/>
              <a:cs typeface="Calibri"/>
              <a:sym typeface="Calibri"/>
            </a:endParaRPr>
          </a:p>
        </p:txBody>
      </p:sp>
    </p:spTree>
    <p:extLst>
      <p:ext uri="{BB962C8B-B14F-4D97-AF65-F5344CB8AC3E}">
        <p14:creationId xmlns:p14="http://schemas.microsoft.com/office/powerpoint/2010/main" val="244861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sz="1100" dirty="0">
                <a:latin typeface="Arial"/>
                <a:ea typeface="Arial"/>
                <a:cs typeface="Arial"/>
                <a:sym typeface="Arial"/>
              </a:rPr>
              <a:t>Strategic planning has a basic overall framework. Not to oversimplify the strategic planning process, but by placing all the parts of a plan into the following three areas, you can clearly see how the pieces of your plan fit together:</a:t>
            </a:r>
          </a:p>
          <a:p>
            <a:pPr marL="474254" lvl="1">
              <a:spcBef>
                <a:spcPts val="0"/>
              </a:spcBef>
              <a:buSzPct val="25000"/>
            </a:pPr>
            <a:r>
              <a:rPr lang="en-US" sz="1100" b="1" dirty="0">
                <a:latin typeface="Arial"/>
                <a:ea typeface="Arial"/>
                <a:cs typeface="Arial"/>
                <a:sym typeface="Arial"/>
              </a:rPr>
              <a:t>Where are we now? </a:t>
            </a:r>
          </a:p>
          <a:p>
            <a:pPr marL="474254" lvl="1">
              <a:spcBef>
                <a:spcPts val="0"/>
              </a:spcBef>
              <a:buSzPct val="25000"/>
            </a:pPr>
            <a:r>
              <a:rPr lang="en-US" sz="1100" b="1" dirty="0">
                <a:latin typeface="Arial"/>
                <a:ea typeface="Arial"/>
                <a:cs typeface="Arial"/>
                <a:sym typeface="Arial"/>
              </a:rPr>
              <a:t>Where are we going?</a:t>
            </a:r>
          </a:p>
          <a:p>
            <a:pPr marL="474254" lvl="1">
              <a:spcBef>
                <a:spcPts val="0"/>
              </a:spcBef>
              <a:buSzPct val="25000"/>
            </a:pPr>
            <a:r>
              <a:rPr lang="en-US" sz="1100" b="1" dirty="0">
                <a:latin typeface="Arial"/>
                <a:ea typeface="Arial"/>
                <a:cs typeface="Arial"/>
                <a:sym typeface="Arial"/>
              </a:rPr>
              <a:t>How will we get there?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Implementation is the phase that turns strategies and plans into actions in order to accomplish strategic objectives and goals. The critical actions move a strategic plan from a document that sits on the shelf to actions that drive business growth. Use a facilitator, if your budget allows.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26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425728" y="4560571"/>
            <a:ext cx="6463747" cy="4320539"/>
          </a:xfrm>
          <a:prstGeom prst="rect">
            <a:avLst/>
          </a:prstGeom>
          <a:noFill/>
          <a:ln>
            <a:noFill/>
          </a:ln>
        </p:spPr>
        <p:txBody>
          <a:bodyPr lIns="96611" tIns="48293" rIns="96611" bIns="48293" anchor="t" anchorCtr="0">
            <a:noAutofit/>
          </a:bodyPr>
          <a:lstStyle/>
          <a:p>
            <a:pPr>
              <a:lnSpc>
                <a:spcPct val="80000"/>
              </a:lnSpc>
              <a:spcBef>
                <a:spcPts val="0"/>
              </a:spcBef>
              <a:buSzPct val="25000"/>
            </a:pPr>
            <a:r>
              <a:rPr lang="en-US" sz="1100" dirty="0">
                <a:latin typeface="Arial"/>
                <a:ea typeface="Arial"/>
                <a:cs typeface="Arial"/>
                <a:sym typeface="Arial"/>
              </a:rPr>
              <a:t>So why plan?</a:t>
            </a:r>
          </a:p>
          <a:p>
            <a:pPr>
              <a:lnSpc>
                <a:spcPct val="80000"/>
              </a:lnSpc>
              <a:spcBef>
                <a:spcPts val="0"/>
              </a:spcBef>
              <a:buSzPct val="25000"/>
            </a:pPr>
            <a:endParaRPr lang="en-US" sz="1100" dirty="0">
              <a:latin typeface="Arial"/>
              <a:ea typeface="Arial"/>
              <a:cs typeface="Arial"/>
              <a:sym typeface="Arial"/>
            </a:endParaRPr>
          </a:p>
          <a:p>
            <a:pPr>
              <a:lnSpc>
                <a:spcPct val="80000"/>
              </a:lnSpc>
              <a:spcBef>
                <a:spcPts val="333"/>
              </a:spcBef>
              <a:buSzPct val="25000"/>
            </a:pPr>
            <a:r>
              <a:rPr lang="en-US" sz="1100" dirty="0">
                <a:latin typeface="Arial"/>
                <a:ea typeface="Arial"/>
                <a:cs typeface="Arial"/>
                <a:sym typeface="Arial"/>
              </a:rPr>
              <a:t>Planning can reframe, refocus, renew and re-energize a club. After a while things at the club level can fall into patterns and we do things without even examining why we do them. </a:t>
            </a:r>
          </a:p>
          <a:p>
            <a:pPr>
              <a:lnSpc>
                <a:spcPct val="80000"/>
              </a:lnSpc>
              <a:spcBef>
                <a:spcPts val="333"/>
              </a:spcBef>
              <a:buSzPct val="25000"/>
            </a:pPr>
            <a:endParaRPr sz="1100" dirty="0">
              <a:latin typeface="Arial"/>
              <a:ea typeface="Arial"/>
              <a:cs typeface="Arial"/>
              <a:sym typeface="Arial"/>
            </a:endParaRPr>
          </a:p>
          <a:p>
            <a:pPr>
              <a:lnSpc>
                <a:spcPct val="80000"/>
              </a:lnSpc>
              <a:spcBef>
                <a:spcPts val="333"/>
              </a:spcBef>
              <a:buSzPct val="25000"/>
            </a:pPr>
            <a:r>
              <a:rPr lang="en-US" sz="1100" i="1" dirty="0">
                <a:latin typeface="Arial"/>
                <a:ea typeface="Arial"/>
                <a:cs typeface="Arial"/>
                <a:sym typeface="Arial"/>
              </a:rPr>
              <a:t>CLICK</a:t>
            </a:r>
          </a:p>
          <a:p>
            <a:pPr>
              <a:lnSpc>
                <a:spcPct val="80000"/>
              </a:lnSpc>
              <a:spcBef>
                <a:spcPts val="333"/>
              </a:spcBef>
              <a:buSzPct val="25000"/>
            </a:pPr>
            <a:r>
              <a:rPr lang="en-US" sz="1100" b="1" dirty="0">
                <a:latin typeface="Arial"/>
                <a:ea typeface="Arial"/>
                <a:cs typeface="Arial"/>
                <a:sym typeface="Arial"/>
              </a:rPr>
              <a:t>Reframe</a:t>
            </a:r>
            <a:r>
              <a:rPr lang="en-US" sz="1100" dirty="0">
                <a:latin typeface="Arial"/>
                <a:ea typeface="Arial"/>
                <a:cs typeface="Arial"/>
                <a:sym typeface="Arial"/>
              </a:rPr>
              <a:t>- Planning can pull a club together. Clubs that have had declining membership cannot provide the same level of community support as in the past. The sad part of this is that as member numbers decrease the needs of children are increasing. Kids need Kiwanis now more than ever. It’s time to pull together!</a:t>
            </a:r>
          </a:p>
          <a:p>
            <a:pPr>
              <a:lnSpc>
                <a:spcPct val="80000"/>
              </a:lnSpc>
              <a:spcBef>
                <a:spcPts val="333"/>
              </a:spcBef>
              <a:buClr>
                <a:schemeClr val="dk1"/>
              </a:buClr>
              <a:buSzPct val="25000"/>
            </a:pPr>
            <a:endParaRPr sz="1100" i="1" dirty="0">
              <a:latin typeface="Arial"/>
              <a:ea typeface="Arial"/>
              <a:cs typeface="Arial"/>
              <a:sym typeface="Arial"/>
            </a:endParaRPr>
          </a:p>
          <a:p>
            <a:pPr>
              <a:lnSpc>
                <a:spcPct val="80000"/>
              </a:lnSpc>
              <a:spcBef>
                <a:spcPts val="333"/>
              </a:spcBef>
              <a:buClr>
                <a:schemeClr val="dk1"/>
              </a:buClr>
              <a:buSzPct val="25000"/>
            </a:pPr>
            <a:r>
              <a:rPr lang="en-US" sz="1100" i="1" dirty="0">
                <a:latin typeface="Arial"/>
                <a:ea typeface="Arial"/>
                <a:cs typeface="Arial"/>
                <a:sym typeface="Arial"/>
              </a:rPr>
              <a:t>CLICK</a:t>
            </a:r>
          </a:p>
          <a:p>
            <a:pPr>
              <a:lnSpc>
                <a:spcPct val="80000"/>
              </a:lnSpc>
              <a:spcBef>
                <a:spcPts val="333"/>
              </a:spcBef>
              <a:buSzPct val="25000"/>
            </a:pPr>
            <a:r>
              <a:rPr lang="en-US" sz="1100" b="1" dirty="0">
                <a:latin typeface="Arial"/>
                <a:ea typeface="Arial"/>
                <a:cs typeface="Arial"/>
                <a:sym typeface="Arial"/>
              </a:rPr>
              <a:t>Refocus</a:t>
            </a:r>
            <a:r>
              <a:rPr lang="en-US" sz="1100" dirty="0">
                <a:latin typeface="Arial"/>
                <a:ea typeface="Arial"/>
                <a:cs typeface="Arial"/>
                <a:sym typeface="Arial"/>
              </a:rPr>
              <a:t>- Planning together releases new ideas, new energy and a laser focus on what’s needed. </a:t>
            </a:r>
          </a:p>
          <a:p>
            <a:pPr>
              <a:lnSpc>
                <a:spcPct val="80000"/>
              </a:lnSpc>
              <a:spcBef>
                <a:spcPts val="333"/>
              </a:spcBef>
              <a:buClr>
                <a:schemeClr val="dk1"/>
              </a:buClr>
              <a:buSzPct val="25000"/>
            </a:pPr>
            <a:endParaRPr sz="1100" i="1" dirty="0">
              <a:latin typeface="Arial"/>
              <a:ea typeface="Arial"/>
              <a:cs typeface="Arial"/>
              <a:sym typeface="Arial"/>
            </a:endParaRPr>
          </a:p>
          <a:p>
            <a:pPr>
              <a:lnSpc>
                <a:spcPct val="80000"/>
              </a:lnSpc>
              <a:spcBef>
                <a:spcPts val="333"/>
              </a:spcBef>
              <a:buClr>
                <a:schemeClr val="dk1"/>
              </a:buClr>
              <a:buSzPct val="25000"/>
            </a:pPr>
            <a:r>
              <a:rPr lang="en-US" sz="1100" i="1" dirty="0">
                <a:latin typeface="Arial"/>
                <a:ea typeface="Arial"/>
                <a:cs typeface="Arial"/>
                <a:sym typeface="Arial"/>
              </a:rPr>
              <a:t>CLICK</a:t>
            </a:r>
          </a:p>
          <a:p>
            <a:pPr>
              <a:lnSpc>
                <a:spcPct val="80000"/>
              </a:lnSpc>
              <a:spcBef>
                <a:spcPts val="333"/>
              </a:spcBef>
              <a:buSzPct val="25000"/>
            </a:pPr>
            <a:r>
              <a:rPr lang="en-US" sz="1100" b="1" dirty="0">
                <a:latin typeface="Arial"/>
                <a:ea typeface="Arial"/>
                <a:cs typeface="Arial"/>
                <a:sym typeface="Arial"/>
              </a:rPr>
              <a:t>Renew</a:t>
            </a:r>
            <a:r>
              <a:rPr lang="en-US" sz="1100" dirty="0">
                <a:latin typeface="Arial"/>
                <a:ea typeface="Arial"/>
                <a:cs typeface="Arial"/>
                <a:sym typeface="Arial"/>
              </a:rPr>
              <a:t>- Planning can bring out the best in people, processes and purpose. Working together, club members can better appreciate the insights, experiences, talents and skills that each of them brings to Kiwanis.  </a:t>
            </a:r>
          </a:p>
          <a:p>
            <a:pPr>
              <a:lnSpc>
                <a:spcPct val="80000"/>
              </a:lnSpc>
              <a:spcBef>
                <a:spcPts val="333"/>
              </a:spcBef>
              <a:buSzPct val="25000"/>
            </a:pPr>
            <a:endParaRPr sz="1100" dirty="0">
              <a:latin typeface="Arial"/>
              <a:ea typeface="Arial"/>
              <a:cs typeface="Arial"/>
              <a:sym typeface="Arial"/>
            </a:endParaRPr>
          </a:p>
          <a:p>
            <a:pPr>
              <a:lnSpc>
                <a:spcPct val="80000"/>
              </a:lnSpc>
              <a:spcBef>
                <a:spcPts val="333"/>
              </a:spcBef>
              <a:buClr>
                <a:schemeClr val="dk1"/>
              </a:buClr>
              <a:buSzPct val="25000"/>
            </a:pPr>
            <a:r>
              <a:rPr lang="en-US" sz="1100" i="1" dirty="0">
                <a:latin typeface="Arial"/>
                <a:ea typeface="Arial"/>
                <a:cs typeface="Arial"/>
                <a:sym typeface="Arial"/>
              </a:rPr>
              <a:t>CLICK</a:t>
            </a:r>
          </a:p>
          <a:p>
            <a:pPr>
              <a:lnSpc>
                <a:spcPct val="80000"/>
              </a:lnSpc>
              <a:spcBef>
                <a:spcPts val="333"/>
              </a:spcBef>
              <a:buSzPct val="25000"/>
            </a:pPr>
            <a:r>
              <a:rPr lang="en-US" sz="1100" b="1" dirty="0">
                <a:latin typeface="Arial"/>
                <a:ea typeface="Arial"/>
                <a:cs typeface="Arial"/>
                <a:sym typeface="Arial"/>
              </a:rPr>
              <a:t>Re-energize</a:t>
            </a:r>
            <a:r>
              <a:rPr lang="en-US" sz="1100" dirty="0">
                <a:latin typeface="Arial"/>
                <a:ea typeface="Arial"/>
                <a:cs typeface="Arial"/>
                <a:sym typeface="Arial"/>
              </a:rPr>
              <a:t>- Planning can be fun! When different worlds collide the results can be very productive and very exciting. Ideas generated will make you laugh, make you scratch your head and think, and make you wonder what that person had for breakfast. Planning for our future is a huge responsibility and one that can generate fun along the way.</a:t>
            </a:r>
          </a:p>
          <a:p>
            <a:pPr>
              <a:lnSpc>
                <a:spcPct val="80000"/>
              </a:lnSpc>
              <a:spcBef>
                <a:spcPts val="333"/>
              </a:spcBef>
              <a:buSzPct val="25000"/>
            </a:pPr>
            <a:endParaRPr sz="1100" dirty="0">
              <a:latin typeface="Arial"/>
              <a:ea typeface="Arial"/>
              <a:cs typeface="Arial"/>
              <a:sym typeface="Arial"/>
            </a:endParaRPr>
          </a:p>
          <a:p>
            <a:pPr>
              <a:lnSpc>
                <a:spcPct val="80000"/>
              </a:lnSpc>
              <a:spcBef>
                <a:spcPts val="333"/>
              </a:spcBef>
              <a:buSzPct val="25000"/>
            </a:pPr>
            <a:r>
              <a:rPr lang="en-US" sz="1100" dirty="0">
                <a:latin typeface="Arial"/>
                <a:ea typeface="Arial"/>
                <a:cs typeface="Arial"/>
                <a:sym typeface="Arial"/>
              </a:rPr>
              <a:t>Let’s work together to create a plan for your club that you can take back, complete and use to energize your own Kiwanians and communities for our children.</a:t>
            </a:r>
          </a:p>
        </p:txBody>
      </p:sp>
      <p:sp>
        <p:nvSpPr>
          <p:cNvPr id="275" name="Shape 275"/>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027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753757" y="4410175"/>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ea typeface="Arial"/>
                <a:cs typeface="Arial" panose="020B0604020202020204" pitchFamily="34" charset="0"/>
                <a:sym typeface="Arial"/>
              </a:rPr>
              <a:t>We have centered our efforts in four priority areas. </a:t>
            </a:r>
          </a:p>
          <a:p>
            <a:pPr>
              <a:spcBef>
                <a:spcPts val="0"/>
              </a:spcBef>
              <a:buSzPct val="25000"/>
            </a:pPr>
            <a:endParaRPr lang="en-US" sz="1100" dirty="0">
              <a:latin typeface="Arial" panose="020B0604020202020204" pitchFamily="34" charset="0"/>
              <a:ea typeface="Arial"/>
              <a:cs typeface="Arial" panose="020B0604020202020204" pitchFamily="34" charset="0"/>
              <a:sym typeface="Arial"/>
            </a:endParaRPr>
          </a:p>
          <a:p>
            <a:pPr>
              <a:spcBef>
                <a:spcPts val="0"/>
              </a:spcBef>
              <a:buSzPct val="25000"/>
            </a:pPr>
            <a:r>
              <a:rPr lang="en-US" sz="1100" dirty="0">
                <a:latin typeface="Arial" panose="020B0604020202020204" pitchFamily="34" charset="0"/>
                <a:ea typeface="Arial"/>
                <a:cs typeface="Arial" panose="020B0604020202020204" pitchFamily="34" charset="0"/>
                <a:sym typeface="Arial"/>
              </a:rPr>
              <a:t>Our goal today is to educate about the Kiwanis strategic plan so that you can help clubs understand the plan and the direction in which we will move forward in our communities. So let’s take a look at this plan in a more detailed way.  </a:t>
            </a:r>
          </a:p>
          <a:p>
            <a:pPr>
              <a:spcBef>
                <a:spcPts val="0"/>
              </a:spcBef>
              <a:buSzPct val="25000"/>
            </a:pPr>
            <a:r>
              <a:rPr lang="en-US" sz="1100" dirty="0">
                <a:latin typeface="Arial" panose="020B0604020202020204" pitchFamily="34" charset="0"/>
                <a:ea typeface="Arial"/>
                <a:cs typeface="Arial" panose="020B0604020202020204" pitchFamily="34" charset="0"/>
                <a:sym typeface="Arial"/>
              </a:rPr>
              <a:t>What are these common Kiwanis goal areas? </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Membership and engagement</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Community impact </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Our Kiwanis image</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Financial viability</a:t>
            </a:r>
          </a:p>
          <a:p>
            <a:pPr>
              <a:spcBef>
                <a:spcPts val="0"/>
              </a:spcBef>
              <a:buSzPct val="25000"/>
            </a:pPr>
            <a:endParaRPr lang="en-US" sz="1100" dirty="0">
              <a:latin typeface="Arial" panose="020B0604020202020204" pitchFamily="34" charset="0"/>
              <a:ea typeface="Arial"/>
              <a:cs typeface="Arial" panose="020B0604020202020204" pitchFamily="34" charset="0"/>
              <a:sym typeface="Arial"/>
            </a:endParaRPr>
          </a:p>
          <a:p>
            <a:pPr>
              <a:spcBef>
                <a:spcPts val="0"/>
              </a:spcBef>
              <a:buSzPct val="25000"/>
            </a:pPr>
            <a:r>
              <a:rPr lang="en-US" sz="1100" b="1" i="1" dirty="0">
                <a:latin typeface="Arial" panose="020B0604020202020204" pitchFamily="34" charset="0"/>
                <a:cs typeface="Arial" panose="020B0604020202020204" pitchFamily="34" charset="0"/>
              </a:rPr>
              <a:t>All four of these are important and needed at every level. Each priority area supports the other three!!</a:t>
            </a:r>
            <a:endParaRPr lang="en-US" sz="1100" dirty="0">
              <a:latin typeface="Arial" panose="020B0604020202020204" pitchFamily="34" charset="0"/>
              <a:cs typeface="Arial" panose="020B0604020202020204" pitchFamily="34" charset="0"/>
            </a:endParaRPr>
          </a:p>
        </p:txBody>
      </p:sp>
      <p:sp>
        <p:nvSpPr>
          <p:cNvPr id="262" name="Shape 26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176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458788" y="4484370"/>
            <a:ext cx="6397625" cy="4735829"/>
          </a:xfrm>
          <a:prstGeom prst="rect">
            <a:avLst/>
          </a:prstGeom>
          <a:noFill/>
          <a:ln>
            <a:noFill/>
          </a:ln>
        </p:spPr>
        <p:txBody>
          <a:bodyPr lIns="96611" tIns="48293" rIns="96611" bIns="48293" anchor="t" anchorCtr="0">
            <a:noAutofit/>
          </a:bodyPr>
          <a:lstStyle/>
          <a:p>
            <a:pPr>
              <a:spcBef>
                <a:spcPts val="0"/>
              </a:spcBef>
              <a:buSzPct val="25000"/>
            </a:pPr>
            <a:r>
              <a:rPr lang="en-US" sz="1000" dirty="0">
                <a:latin typeface="Arial"/>
                <a:ea typeface="Arial"/>
                <a:cs typeface="Arial"/>
                <a:sym typeface="Arial"/>
              </a:rPr>
              <a:t>Woven throughout the plan you’ll see four important concepts as well. </a:t>
            </a:r>
          </a:p>
          <a:p>
            <a:pPr>
              <a:spcBef>
                <a:spcPts val="0"/>
              </a:spcBef>
              <a:buSzPct val="25000"/>
            </a:pPr>
            <a:endParaRPr sz="1000" dirty="0">
              <a:latin typeface="Arial"/>
              <a:ea typeface="Arial"/>
              <a:cs typeface="Arial"/>
              <a:sym typeface="Arial"/>
            </a:endParaRPr>
          </a:p>
          <a:p>
            <a:pPr>
              <a:spcBef>
                <a:spcPts val="0"/>
              </a:spcBef>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first is the formation of a Kiwanis network of service. In order to improve the lives of children and communities we will need others to help us. This network of service will help us expand our service with extra hands and extra resources. It’s here that Kiwanis can become the catalyst for positive change in our communities by pulling all interested parties together in a common goal.</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second is the concept of the Kiwanis community. So what does a Kiwanis community look like? We see it as a local network of Kiwanis family clubs, supporters, donors, SLP alumni, for-profit and not-for-profit organizations, and others including governments, educational institutions and others that work together under the Kiwanis name. Our Kiwanis network helps lead to a Kiwanis community.</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third concept is that of a signature project in each of our clubs. A signature project is 1) annual or reoccurring, 2) high impact (the project should have a demonstrable positive impact on the community measurable in monies raised, children served, flags hung, playgrounds built, etc.), 3) brand-enhancing (the project should be designed to elevate the brand identity of Kiwanis in the local community with opportunities for public relations activities such as Kiwanis naming rights, media inclusions, etc.), and 4) is membership focused (should support opportunities to strengthen membership and develop new partnerships).</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And the last concept involves our Service Leadership Program participants. It’s time for us to recognize these young leaders and our other K family members as our “partners” in service. The SLP clubs and members, including K-Kids, Builders, Key Club, Circle K and </a:t>
            </a:r>
            <a:r>
              <a:rPr lang="en-US" sz="1000" dirty="0" err="1">
                <a:latin typeface="Arial"/>
                <a:ea typeface="Arial"/>
                <a:cs typeface="Arial"/>
                <a:sym typeface="Arial"/>
              </a:rPr>
              <a:t>Aktion</a:t>
            </a:r>
            <a:r>
              <a:rPr lang="en-US" sz="1000" dirty="0">
                <a:latin typeface="Arial"/>
                <a:ea typeface="Arial"/>
                <a:cs typeface="Arial"/>
                <a:sym typeface="Arial"/>
              </a:rPr>
              <a:t> Clubs in addition to Key Leader, Bring Up Grades and Terrific Kids, need to be recognized and appreciated as full-fledged partners in service as part of the global and community Kiwanis networks.</a:t>
            </a:r>
          </a:p>
        </p:txBody>
      </p:sp>
      <p:sp>
        <p:nvSpPr>
          <p:cNvPr id="309" name="Shape 309"/>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40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A strategic plan can shed light on an organization’s unique strengths and relevant weaknesses, enabling it to pinpoint new opportunities or the causes of current or projected problems.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With commitment from within the organization to the plan’s implementation,  a strategic plan can provide an invaluable blueprint for growth and revitalization, enabling an organization to take stock of where it is, determine where it wants to go and chart a course to get there.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Through the strategic plan, Kiwanis’ global network is larger than clubs and members. When we connect and collaborate with schools, hospitals, government, other nonprofits, corporations, foundations and others, Kiwanis—and the service we can provide to children—becomes an undeniable force for good in our communities. That means a bigger impact in the world.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That means stronger communities that help children thrive, prosper and grow. Because the world needs happy, healthy, safe children. And kids need Kiwanis.</a:t>
            </a:r>
          </a:p>
        </p:txBody>
      </p:sp>
      <p:sp>
        <p:nvSpPr>
          <p:cNvPr id="320" name="Shape 32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090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458788" y="4560571"/>
            <a:ext cx="6397625"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Here’s is what that looks like on a larger scale. </a:t>
            </a:r>
            <a:r>
              <a:rPr lang="en-US" sz="1100" i="1" dirty="0">
                <a:latin typeface="Arial"/>
                <a:ea typeface="Arial"/>
                <a:cs typeface="Arial"/>
                <a:sym typeface="Arial"/>
              </a:rPr>
              <a:t>CLICK</a:t>
            </a:r>
          </a:p>
          <a:p>
            <a:pPr>
              <a:spcBef>
                <a:spcPts val="400"/>
              </a:spcBef>
              <a:buSzPct val="25000"/>
            </a:pPr>
            <a:endParaRPr sz="1100" dirty="0">
              <a:latin typeface="Arial"/>
              <a:ea typeface="Arial"/>
              <a:cs typeface="Arial"/>
              <a:sym typeface="Arial"/>
            </a:endParaRPr>
          </a:p>
          <a:p>
            <a:pPr defTabSz="948507">
              <a:spcBef>
                <a:spcPts val="400"/>
              </a:spcBef>
              <a:buSzPct val="25000"/>
              <a:defRPr/>
            </a:pPr>
            <a:r>
              <a:rPr lang="en-US" sz="1100" dirty="0">
                <a:latin typeface="Arial"/>
                <a:ea typeface="Arial"/>
                <a:cs typeface="Arial"/>
                <a:sym typeface="Arial"/>
              </a:rPr>
              <a:t>When clubs see all four priorities </a:t>
            </a:r>
            <a:r>
              <a:rPr lang="en-US" sz="1100" i="1" dirty="0">
                <a:latin typeface="Arial"/>
                <a:ea typeface="Arial"/>
                <a:cs typeface="Arial"/>
                <a:sym typeface="Arial"/>
              </a:rPr>
              <a:t>[CLICK] </a:t>
            </a:r>
            <a:r>
              <a:rPr lang="en-US" sz="1100" dirty="0">
                <a:latin typeface="Arial"/>
                <a:ea typeface="Arial"/>
                <a:cs typeface="Arial"/>
                <a:sym typeface="Arial"/>
              </a:rPr>
              <a:t>as important and begin to build success right into the way they do business, we will have a WIN on our hands. </a:t>
            </a: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Then when we see a need and design a solution, we begin to invite others in to join us. </a:t>
            </a:r>
            <a:r>
              <a:rPr lang="en-US" sz="1100" i="1" dirty="0">
                <a:latin typeface="Arial"/>
                <a:ea typeface="Arial"/>
                <a:cs typeface="Arial"/>
                <a:sym typeface="Arial"/>
              </a:rPr>
              <a:t>CLICK</a:t>
            </a:r>
          </a:p>
          <a:p>
            <a:pPr>
              <a:spcBef>
                <a:spcPts val="400"/>
              </a:spcBef>
              <a:buSzPct val="25000"/>
            </a:pPr>
            <a:endParaRPr sz="1100" i="1" dirty="0">
              <a:latin typeface="Arial"/>
              <a:ea typeface="Arial"/>
              <a:cs typeface="Arial"/>
              <a:sym typeface="Arial"/>
            </a:endParaRPr>
          </a:p>
          <a:p>
            <a:pPr>
              <a:spcBef>
                <a:spcPts val="400"/>
              </a:spcBef>
              <a:buSzPct val="25000"/>
            </a:pPr>
            <a:r>
              <a:rPr lang="en-US" sz="1100" dirty="0">
                <a:latin typeface="Arial"/>
                <a:ea typeface="Arial"/>
                <a:cs typeface="Arial"/>
                <a:sym typeface="Arial"/>
              </a:rPr>
              <a:t>These others might be other foundations, schools, the local chamber of commerce, other non-profits, hospitals, governmental organizations, corporations, alumni and donors and the result</a:t>
            </a:r>
            <a:r>
              <a:rPr lang="en-US" sz="1100" i="1" dirty="0">
                <a:latin typeface="Arial"/>
                <a:ea typeface="Arial"/>
                <a:cs typeface="Arial"/>
                <a:sym typeface="Arial"/>
              </a:rPr>
              <a:t> [CLICK] </a:t>
            </a:r>
            <a:r>
              <a:rPr lang="en-US" sz="1100" dirty="0">
                <a:latin typeface="Arial"/>
                <a:ea typeface="Arial"/>
                <a:cs typeface="Arial"/>
                <a:sym typeface="Arial"/>
              </a:rPr>
              <a:t>is happier, healthier communities on a local level. </a:t>
            </a: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But is doesn’t stop there. </a:t>
            </a:r>
            <a:r>
              <a:rPr lang="en-US" sz="1100" i="1" dirty="0">
                <a:latin typeface="Arial"/>
                <a:ea typeface="Arial"/>
                <a:cs typeface="Arial"/>
                <a:sym typeface="Arial"/>
              </a:rPr>
              <a:t>[CLICK] </a:t>
            </a:r>
            <a:r>
              <a:rPr lang="en-US" sz="1100" dirty="0">
                <a:latin typeface="Arial"/>
                <a:ea typeface="Arial"/>
                <a:cs typeface="Arial"/>
                <a:sym typeface="Arial"/>
              </a:rPr>
              <a:t>We believe the short and long term impact of our strategic plan’s collaborative efforts will be reflected on a global scale. </a:t>
            </a:r>
            <a:endParaRPr lang="en-US" sz="1100" i="1" dirty="0">
              <a:latin typeface="Arial"/>
              <a:ea typeface="Arial"/>
              <a:cs typeface="Arial"/>
              <a:sym typeface="Arial"/>
            </a:endParaRP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Kiwanis can be the catalyst for positive changes worldwide!</a:t>
            </a: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With these kinds of contacts and partnerships, a club, district, and international organization thrives for years to come. This is where we make communities stronger by connecting many people and organizations together for a greater good. </a:t>
            </a:r>
          </a:p>
        </p:txBody>
      </p:sp>
      <p:sp>
        <p:nvSpPr>
          <p:cNvPr id="331" name="Shape 331"/>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18</a:t>
            </a:fld>
            <a:endParaRPr lang="en-US" sz="1200">
              <a:latin typeface="Calibri"/>
              <a:ea typeface="Calibri"/>
              <a:cs typeface="Calibri"/>
              <a:sym typeface="Calibri"/>
            </a:endParaRPr>
          </a:p>
        </p:txBody>
      </p:sp>
    </p:spTree>
    <p:extLst>
      <p:ext uri="{BB962C8B-B14F-4D97-AF65-F5344CB8AC3E}">
        <p14:creationId xmlns:p14="http://schemas.microsoft.com/office/powerpoint/2010/main" val="102472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By collecting more information, the planning process becomes more effective. </a:t>
            </a:r>
            <a:r>
              <a:rPr lang="en-US" sz="1200" b="0" i="0" u="none" strike="noStrike" kern="1200" cap="none" dirty="0">
                <a:solidFill>
                  <a:schemeClr val="dk1"/>
                </a:solidFill>
                <a:latin typeface="Calibri"/>
                <a:ea typeface="Calibri"/>
                <a:cs typeface="Calibri"/>
                <a:sym typeface="Calibri"/>
              </a:rPr>
              <a:t>That's where ACE comes in. It stands for Achieving Club Excellence. And it gives clubs a set of tools to </a:t>
            </a:r>
            <a:r>
              <a:rPr lang="en-US" sz="1100" dirty="0">
                <a:latin typeface="Arial"/>
                <a:ea typeface="Arial"/>
                <a:cs typeface="Arial"/>
                <a:sym typeface="Arial"/>
              </a:rPr>
              <a:t>assist with some of the collection &amp; analysis of information.</a:t>
            </a:r>
          </a:p>
          <a:p>
            <a:pPr marL="175998" indent="-175998">
              <a:spcBef>
                <a:spcPts val="0"/>
              </a:spcBef>
              <a:buClr>
                <a:schemeClr val="dk1"/>
              </a:buClr>
              <a:buSzPct val="100000"/>
              <a:buFont typeface="Arial"/>
              <a:buChar char="•"/>
            </a:pPr>
            <a:r>
              <a:rPr lang="en-US" sz="1100" dirty="0">
                <a:latin typeface="Arial"/>
                <a:ea typeface="Arial"/>
                <a:cs typeface="Arial"/>
                <a:sym typeface="Arial"/>
              </a:rPr>
              <a:t>What do your members think about your club? – Collect data by asking your members (Measuring member satisfaction).</a:t>
            </a:r>
          </a:p>
          <a:p>
            <a:pPr marL="175998" indent="-175998">
              <a:spcBef>
                <a:spcPts val="0"/>
              </a:spcBef>
              <a:buClr>
                <a:schemeClr val="dk1"/>
              </a:buClr>
              <a:buSzPct val="100000"/>
              <a:buFont typeface="Arial"/>
              <a:buChar char="•"/>
            </a:pPr>
            <a:r>
              <a:rPr lang="en-US" sz="1100" dirty="0">
                <a:latin typeface="Arial"/>
                <a:ea typeface="Arial"/>
                <a:cs typeface="Arial"/>
                <a:sym typeface="Arial"/>
              </a:rPr>
              <a:t>What are the current and projected needs of your community?  Reach out to your community concerning how your club can help (Rediscovering your community’s needs).</a:t>
            </a:r>
          </a:p>
          <a:p>
            <a:pPr marL="175998" indent="-175998">
              <a:spcBef>
                <a:spcPts val="0"/>
              </a:spcBef>
              <a:buClr>
                <a:schemeClr val="dk1"/>
              </a:buClr>
              <a:buSzPct val="100000"/>
              <a:buFont typeface="Arial"/>
              <a:buChar char="•"/>
            </a:pPr>
            <a:r>
              <a:rPr lang="en-US" sz="1100" dirty="0">
                <a:latin typeface="Arial"/>
                <a:ea typeface="Arial"/>
                <a:cs typeface="Arial"/>
                <a:sym typeface="Arial"/>
              </a:rPr>
              <a:t>Collect your club’s membership data (Club scoreboard and sources)...what has your membership looked like over the last 10 years. Are there trends you want to improve? </a:t>
            </a:r>
          </a:p>
          <a:p>
            <a:pPr marL="175998" indent="-175998">
              <a:spcBef>
                <a:spcPts val="0"/>
              </a:spcBef>
              <a:buClr>
                <a:schemeClr val="dk1"/>
              </a:buClr>
              <a:buSzPct val="100000"/>
              <a:buFont typeface="Arial"/>
              <a:buChar char="•"/>
            </a:pPr>
            <a:r>
              <a:rPr lang="en-US" sz="1100" dirty="0">
                <a:latin typeface="Arial"/>
                <a:ea typeface="Arial"/>
                <a:cs typeface="Arial"/>
                <a:sym typeface="Arial"/>
              </a:rPr>
              <a:t>Analyze your club’s footprint (Analyzing your impact)</a:t>
            </a:r>
          </a:p>
          <a:p>
            <a:pPr marL="175998" indent="-175998">
              <a:spcBef>
                <a:spcPts val="0"/>
              </a:spcBef>
              <a:buClr>
                <a:schemeClr val="dk1"/>
              </a:buClr>
              <a:buSzPct val="100000"/>
              <a:buFont typeface="Arial"/>
              <a:buChar char="•"/>
            </a:pPr>
            <a:r>
              <a:rPr lang="en-US" sz="1100" dirty="0">
                <a:latin typeface="Arial"/>
                <a:ea typeface="Arial"/>
                <a:cs typeface="Arial"/>
                <a:sym typeface="Arial"/>
              </a:rPr>
              <a:t>Are your service projects successful? How do we define success? Are these projects as impactful as they could be? </a:t>
            </a:r>
          </a:p>
          <a:p>
            <a:pPr marL="175998" indent="-175998">
              <a:spcBef>
                <a:spcPts val="0"/>
              </a:spcBef>
              <a:buClr>
                <a:schemeClr val="dk1"/>
              </a:buClr>
              <a:buSzPct val="100000"/>
              <a:buFont typeface="Arial"/>
              <a:buChar char="•"/>
            </a:pPr>
            <a:r>
              <a:rPr lang="en-US" sz="1100" dirty="0">
                <a:latin typeface="Arial"/>
                <a:ea typeface="Arial"/>
                <a:cs typeface="Arial"/>
                <a:sym typeface="Arial"/>
              </a:rPr>
              <a:t>Are you successful with raising funds? Are there better ways? Are you using the money to create greater impact?</a:t>
            </a:r>
          </a:p>
          <a:p>
            <a:pPr marL="175998" indent="-175998">
              <a:spcBef>
                <a:spcPts val="0"/>
              </a:spcBef>
              <a:buClr>
                <a:schemeClr val="dk1"/>
              </a:buClr>
              <a:buSzPct val="100000"/>
              <a:buFont typeface="Arial"/>
              <a:buChar char="•"/>
            </a:pPr>
            <a:r>
              <a:rPr lang="en-US" sz="1100" dirty="0">
                <a:latin typeface="Arial"/>
                <a:ea typeface="Arial"/>
                <a:cs typeface="Arial"/>
                <a:sym typeface="Arial"/>
              </a:rPr>
              <a:t>What does your community think about your Kiwanis club? Check your image...ask around to determine how your community views your club.  </a:t>
            </a:r>
          </a:p>
          <a:p>
            <a:pPr marL="175998" indent="-175998">
              <a:spcBef>
                <a:spcPts val="0"/>
              </a:spcBef>
              <a:buClr>
                <a:schemeClr val="dk1"/>
              </a:buClr>
              <a:buSzPct val="100000"/>
              <a:buFont typeface="Arial"/>
              <a:buChar char="•"/>
            </a:pPr>
            <a:r>
              <a:rPr lang="en-US" sz="1100" dirty="0">
                <a:latin typeface="Arial"/>
                <a:ea typeface="Arial"/>
                <a:cs typeface="Arial"/>
                <a:sym typeface="Arial"/>
              </a:rPr>
              <a:t>Assess your finances...document your financial resources and determine if the amounts are sufficient for your needs. </a:t>
            </a:r>
          </a:p>
        </p:txBody>
      </p:sp>
      <p:sp>
        <p:nvSpPr>
          <p:cNvPr id="363" name="Shape 363"/>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60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u="sng" dirty="0">
                <a:latin typeface="Arial"/>
                <a:ea typeface="Arial"/>
                <a:cs typeface="Arial"/>
                <a:sym typeface="Arial"/>
              </a:rPr>
              <a:t>Activity:</a:t>
            </a:r>
          </a:p>
          <a:p>
            <a:pPr>
              <a:spcBef>
                <a:spcPts val="0"/>
              </a:spcBef>
              <a:buSzPct val="25000"/>
            </a:pPr>
            <a:r>
              <a:rPr lang="en-US" sz="1100" dirty="0">
                <a:latin typeface="Arial"/>
                <a:ea typeface="Arial"/>
                <a:cs typeface="Arial"/>
                <a:sym typeface="Arial"/>
              </a:rPr>
              <a:t>Have attendees share with two other people, from other clubs, their answers to the following questions.</a:t>
            </a:r>
          </a:p>
          <a:p>
            <a:pPr>
              <a:spcBef>
                <a:spcPts val="0"/>
              </a:spcBef>
              <a:buSzPct val="25000"/>
            </a:pPr>
            <a:r>
              <a:rPr lang="en-US" sz="1100" i="1" dirty="0">
                <a:latin typeface="Arial"/>
                <a:ea typeface="Arial"/>
                <a:cs typeface="Arial"/>
                <a:sym typeface="Arial"/>
              </a:rPr>
              <a:t>CLICK</a:t>
            </a:r>
          </a:p>
          <a:p>
            <a:pPr>
              <a:spcBef>
                <a:spcPts val="0"/>
              </a:spcBef>
              <a:buSzPct val="25000"/>
            </a:pPr>
            <a:endParaRPr sz="1100" i="1" dirty="0">
              <a:latin typeface="Arial"/>
              <a:ea typeface="Arial"/>
              <a:cs typeface="Arial"/>
              <a:sym typeface="Arial"/>
            </a:endParaRPr>
          </a:p>
          <a:p>
            <a:pPr>
              <a:spcBef>
                <a:spcPts val="0"/>
              </a:spcBef>
              <a:buSzPct val="25000"/>
            </a:pPr>
            <a:r>
              <a:rPr lang="en-US" sz="1100" b="1" dirty="0">
                <a:latin typeface="Arial"/>
                <a:ea typeface="Arial"/>
                <a:cs typeface="Arial"/>
                <a:sym typeface="Arial"/>
              </a:rPr>
              <a:t>Why did you join Kiwanis?</a:t>
            </a:r>
          </a:p>
          <a:p>
            <a:pPr>
              <a:spcBef>
                <a:spcPts val="0"/>
              </a:spcBef>
              <a:buSzPct val="25000"/>
            </a:pPr>
            <a:r>
              <a:rPr lang="en-US" sz="1100" b="1" dirty="0">
                <a:latin typeface="Arial"/>
                <a:ea typeface="Arial"/>
                <a:cs typeface="Arial"/>
                <a:sym typeface="Arial"/>
              </a:rPr>
              <a:t>Why have you stayed in Kiwanis?</a:t>
            </a:r>
          </a:p>
          <a:p>
            <a:pPr>
              <a:spcBef>
                <a:spcPts val="0"/>
              </a:spcBef>
              <a:buSzPct val="25000"/>
            </a:pPr>
            <a:endParaRPr sz="1100" b="1" dirty="0">
              <a:latin typeface="Arial"/>
              <a:ea typeface="Arial"/>
              <a:cs typeface="Arial"/>
              <a:sym typeface="Arial"/>
            </a:endParaRPr>
          </a:p>
          <a:p>
            <a:pPr>
              <a:spcBef>
                <a:spcPts val="0"/>
              </a:spcBef>
              <a:buSzPct val="25000"/>
            </a:pPr>
            <a:r>
              <a:rPr lang="en-US" sz="1100" dirty="0">
                <a:latin typeface="Arial"/>
                <a:ea typeface="Arial"/>
                <a:cs typeface="Arial"/>
                <a:sym typeface="Arial"/>
              </a:rPr>
              <a:t>After they have shared their responses individually, have 3 or 4 people share their responses with the entire group.</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The reasons people initially join a Kiwanis club may vary widely: to meet new people, recruited by employer, to network, etc. But the reasons why people stay in Kiwanis tend to be connected to the mission of Kiwanis.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Later, we will take a look at planning the future of your club to ensure that what you do in your community is consistent with why your Kiwanis club exists. </a:t>
            </a:r>
          </a:p>
          <a:p>
            <a:pPr>
              <a:spcBef>
                <a:spcPts val="400"/>
              </a:spcBef>
              <a:buSzPct val="25000"/>
            </a:pPr>
            <a:endParaRPr dirty="0">
              <a:latin typeface="Arial"/>
              <a:ea typeface="Arial"/>
              <a:cs typeface="Arial"/>
              <a:sym typeface="Arial"/>
            </a:endParaRPr>
          </a:p>
        </p:txBody>
      </p:sp>
      <p:sp>
        <p:nvSpPr>
          <p:cNvPr id="144" name="Shape 144"/>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906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There are other questions to consider, also.  </a:t>
            </a: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a:t>
            </a:r>
            <a:r>
              <a:rPr lang="en-US" sz="1100" u="sng" dirty="0">
                <a:latin typeface="Arial"/>
                <a:ea typeface="Arial"/>
                <a:cs typeface="Arial"/>
                <a:sym typeface="Arial"/>
              </a:rPr>
              <a:t>Activity-</a:t>
            </a:r>
            <a:r>
              <a:rPr lang="en-US" sz="1100" dirty="0">
                <a:latin typeface="Arial"/>
                <a:ea typeface="Arial"/>
                <a:cs typeface="Arial"/>
                <a:sym typeface="Arial"/>
              </a:rPr>
              <a:t> </a:t>
            </a:r>
            <a:r>
              <a:rPr lang="en-US" sz="1100" i="1" dirty="0">
                <a:latin typeface="Arial"/>
                <a:ea typeface="Arial"/>
                <a:cs typeface="Arial"/>
                <a:sym typeface="Arial"/>
              </a:rPr>
              <a:t>Divide the attendees into smaller groups of 4-6 people. Assign one of the above questions to each group. Allow several minutes for them to answer the questions. After a few minutes, gave groups report briefly on how they answered the questions</a:t>
            </a:r>
            <a:r>
              <a:rPr lang="en-US" sz="1100" dirty="0">
                <a:latin typeface="Arial"/>
                <a:ea typeface="Arial"/>
                <a:cs typeface="Arial"/>
                <a:sym typeface="Arial"/>
              </a:rPr>
              <a:t>.)</a:t>
            </a:r>
          </a:p>
        </p:txBody>
      </p:sp>
      <p:sp>
        <p:nvSpPr>
          <p:cNvPr id="384" name="Shape 384"/>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17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458788" y="4419600"/>
            <a:ext cx="6475412" cy="487679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As you are analyzing all your information, remember to view it through the lens of the four priorities of the Kiwanis International strategic plan: </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membership &amp; engagement </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community impact</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our Kiwanis image</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financial viability.</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As you begin to plan you need to cover the four key concepts: </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Kiwanis community</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Service Leadership Programs as partners in service</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Kiwanis network of service </a:t>
            </a:r>
          </a:p>
          <a:p>
            <a:pPr marL="171450" indent="-171450">
              <a:spcBef>
                <a:spcPts val="0"/>
              </a:spcBef>
              <a:buSzPct val="25000"/>
              <a:buFont typeface="Arial" panose="020B0604020202020204" pitchFamily="34" charset="0"/>
              <a:buChar char="•"/>
            </a:pPr>
            <a:r>
              <a:rPr lang="en-US" sz="1100" dirty="0">
                <a:latin typeface="Arial"/>
                <a:ea typeface="Arial"/>
                <a:cs typeface="Arial"/>
                <a:sym typeface="Arial"/>
              </a:rPr>
              <a:t>your club’s own signature project.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 completed plan will include a goal for each priority based on the needs of your club. It may be similar to KI’s priority goal. What is most important is that it meets your club’s needs.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Determine the strategies you’ll use to accomplish the goals. Your strategies will take the next step to additionally support club goals.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Metrics will be used to measure progress. These will also be your measure of success.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Finally, the goals and strategies need to be passed on to committees or club members that will determine specific action steps to take along the timeline.</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Now that’s a fairly progressive game plan.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 let’s get started. </a:t>
            </a:r>
          </a:p>
        </p:txBody>
      </p:sp>
      <p:sp>
        <p:nvSpPr>
          <p:cNvPr id="399" name="Shape 399"/>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4230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We can do nothing without members. So let’s begin there… with Membership and Engagement</a:t>
            </a:r>
          </a:p>
        </p:txBody>
      </p:sp>
      <p:sp>
        <p:nvSpPr>
          <p:cNvPr id="430" name="Shape 43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46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Our goal is to build, retain and support a growing Kiwanis membership network.</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Kiwanis inspires and engages men, women, youth, corporations, other nonprofits, partners and communities to make the world a better place for children to thrive. Belonging to Kiwanis means being a part of a massive force for positive change in the world.</a:t>
            </a:r>
          </a:p>
          <a:p>
            <a:pPr>
              <a:spcBef>
                <a:spcPts val="0"/>
              </a:spcBef>
              <a:buClr>
                <a:schemeClr val="dk1"/>
              </a:buClr>
              <a:buSzPct val="25000"/>
            </a:pPr>
            <a:endParaRPr lang="en-US"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This means opening more clubs, growing existing membership, strengthening the club experience, etc. </a:t>
            </a:r>
          </a:p>
        </p:txBody>
      </p:sp>
      <p:sp>
        <p:nvSpPr>
          <p:cNvPr id="288" name="Shape 288"/>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276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What is the goal is your district? </a:t>
            </a:r>
          </a:p>
          <a:p>
            <a:pPr>
              <a:spcBef>
                <a:spcPts val="0"/>
              </a:spcBef>
              <a:buSzPct val="25000"/>
            </a:pPr>
            <a:r>
              <a:rPr lang="en-US" sz="1100" dirty="0">
                <a:latin typeface="Arial" panose="020B0604020202020204" pitchFamily="34" charset="0"/>
                <a:cs typeface="Arial" panose="020B0604020202020204" pitchFamily="34" charset="0"/>
              </a:rPr>
              <a:t>What is the goal of your club?</a:t>
            </a:r>
          </a:p>
          <a:p>
            <a:pPr>
              <a:spcBef>
                <a:spcPts val="0"/>
              </a:spcBef>
              <a:buSzPct val="25000"/>
            </a:pPr>
            <a:endParaRPr lang="en-US"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a:ea typeface="Arial"/>
                <a:cs typeface="Arial"/>
                <a:sym typeface="Arial"/>
              </a:rPr>
              <a:t>What will that look like? It is a world where Kiwanis inspires and engages men, women, youth, corporations, other nonprofits, partners and communities to make the world a better place for children to thrive. It’s a world where belonging to Kiwanis means being a part of a massive force for positive change in the world.</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 what is the goal is your club?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100" i="1" dirty="0">
                <a:latin typeface="Arial"/>
                <a:ea typeface="Arial"/>
                <a:cs typeface="Arial"/>
                <a:sym typeface="Arial"/>
              </a:rPr>
              <a:t>[CLICK]</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It may very well be the same as Kiwanis International’s, “Build, retain and support a growing Kiwanis membership network.”.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10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100" i="1" dirty="0">
                <a:latin typeface="Arial"/>
                <a:ea typeface="Arial"/>
                <a:cs typeface="Arial"/>
                <a:sym typeface="Arial"/>
              </a:rPr>
              <a:t>[CLICK]</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Or you could edit with your club name, to be “Build, retain and support a growing </a:t>
            </a:r>
            <a:r>
              <a:rPr lang="en-US" sz="1100" u="sng" dirty="0">
                <a:latin typeface="Arial"/>
                <a:ea typeface="Arial"/>
                <a:cs typeface="Arial"/>
                <a:sym typeface="Arial"/>
              </a:rPr>
              <a:t> Kiwanis Club of XXX’s</a:t>
            </a:r>
            <a:r>
              <a:rPr lang="en-US" sz="1100" dirty="0">
                <a:latin typeface="Arial"/>
                <a:ea typeface="Arial"/>
                <a:cs typeface="Arial"/>
                <a:sym typeface="Arial"/>
              </a:rPr>
              <a:t> membership network.”.</a:t>
            </a:r>
          </a:p>
          <a:p>
            <a:pPr>
              <a:spcBef>
                <a:spcPts val="0"/>
              </a:spcBef>
              <a:buSzPct val="25000"/>
            </a:pPr>
            <a:endParaRPr lang="en-US" sz="1100" dirty="0">
              <a:latin typeface="Arial" panose="020B0604020202020204" pitchFamily="34" charset="0"/>
              <a:cs typeface="Arial" panose="020B0604020202020204" pitchFamily="34" charset="0"/>
            </a:endParaRPr>
          </a:p>
        </p:txBody>
      </p:sp>
      <p:sp>
        <p:nvSpPr>
          <p:cNvPr id="288" name="Shape 288"/>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62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Your metrics need to be specific, actionable and realistic.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Some measurements you may want to consider are:</a:t>
            </a:r>
          </a:p>
          <a:p>
            <a:pPr marL="285708" lvl="1" indent="-285708">
              <a:spcBef>
                <a:spcPts val="0"/>
              </a:spcBef>
              <a:buClr>
                <a:schemeClr val="dk1"/>
              </a:buClr>
              <a:buSzPct val="100000"/>
              <a:buFont typeface="Arial"/>
              <a:buChar char="•"/>
            </a:pPr>
            <a:r>
              <a:rPr lang="en-US" sz="1100" dirty="0">
                <a:latin typeface="Arial"/>
                <a:ea typeface="Arial"/>
                <a:cs typeface="Arial"/>
                <a:sym typeface="Arial"/>
              </a:rPr>
              <a:t>Number of members</a:t>
            </a:r>
          </a:p>
          <a:p>
            <a:pPr marL="285708" lvl="1" indent="-285708">
              <a:spcBef>
                <a:spcPts val="0"/>
              </a:spcBef>
              <a:buClr>
                <a:schemeClr val="dk1"/>
              </a:buClr>
              <a:buSzPct val="100000"/>
              <a:buFont typeface="Arial"/>
              <a:buChar char="•"/>
            </a:pPr>
            <a:r>
              <a:rPr lang="en-US" sz="1100" dirty="0">
                <a:latin typeface="Arial"/>
                <a:ea typeface="Arial"/>
                <a:cs typeface="Arial"/>
                <a:sym typeface="Arial"/>
              </a:rPr>
              <a:t>New members each month</a:t>
            </a:r>
          </a:p>
          <a:p>
            <a:pPr marL="285708" lvl="1" indent="-285708">
              <a:spcBef>
                <a:spcPts val="0"/>
              </a:spcBef>
              <a:buClr>
                <a:schemeClr val="dk1"/>
              </a:buClr>
              <a:buSzPct val="100000"/>
              <a:buFont typeface="Arial"/>
              <a:buChar char="•"/>
            </a:pPr>
            <a:r>
              <a:rPr lang="en-US" sz="1100" dirty="0">
                <a:latin typeface="Arial"/>
                <a:ea typeface="Arial"/>
                <a:cs typeface="Arial"/>
                <a:sym typeface="Arial"/>
              </a:rPr>
              <a:t>Annual increase in membership</a:t>
            </a:r>
          </a:p>
          <a:p>
            <a:pPr marL="285708" lvl="1" indent="-285708">
              <a:spcBef>
                <a:spcPts val="0"/>
              </a:spcBef>
              <a:buClr>
                <a:schemeClr val="dk1"/>
              </a:buClr>
              <a:buSzPct val="100000"/>
              <a:buFont typeface="Arial"/>
              <a:buChar char="•"/>
            </a:pPr>
            <a:r>
              <a:rPr lang="en-US" sz="1100" dirty="0">
                <a:latin typeface="Arial"/>
                <a:ea typeface="Arial"/>
                <a:cs typeface="Arial"/>
                <a:sym typeface="Arial"/>
              </a:rPr>
              <a:t>Average age of members</a:t>
            </a:r>
          </a:p>
          <a:p>
            <a:pPr marL="285708" lvl="1" indent="-285708">
              <a:spcBef>
                <a:spcPts val="0"/>
              </a:spcBef>
              <a:buClr>
                <a:schemeClr val="dk1"/>
              </a:buClr>
              <a:buSzPct val="100000"/>
              <a:buFont typeface="Arial"/>
              <a:buChar char="•"/>
            </a:pPr>
            <a:r>
              <a:rPr lang="en-US" sz="1100" dirty="0">
                <a:latin typeface="Arial"/>
                <a:ea typeface="Arial"/>
                <a:cs typeface="Arial"/>
                <a:sym typeface="Arial"/>
              </a:rPr>
              <a:t>Percent of male/female members</a:t>
            </a:r>
            <a:endParaRPr lang="en-US" i="1" dirty="0">
              <a:latin typeface="Arial" panose="020B0604020202020204" pitchFamily="34" charset="0"/>
              <a:cs typeface="Arial" panose="020B0604020202020204" pitchFamily="34" charset="0"/>
            </a:endParaRPr>
          </a:p>
        </p:txBody>
      </p:sp>
      <p:sp>
        <p:nvSpPr>
          <p:cNvPr id="296" name="Shape 29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25</a:t>
            </a:fld>
            <a:endParaRPr lang="en-US" sz="1200">
              <a:latin typeface="Calibri"/>
              <a:ea typeface="Calibri"/>
              <a:cs typeface="Calibri"/>
              <a:sym typeface="Calibri"/>
            </a:endParaRPr>
          </a:p>
        </p:txBody>
      </p:sp>
    </p:spTree>
    <p:extLst>
      <p:ext uri="{BB962C8B-B14F-4D97-AF65-F5344CB8AC3E}">
        <p14:creationId xmlns:p14="http://schemas.microsoft.com/office/powerpoint/2010/main" val="212453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Let’s go through one together as group first.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Here is a strategy for this priority: Increasing membership in your club. As a club, discuss how you would accomplish this. Include measurable items, timelines and the person/position responsible.</a:t>
            </a:r>
          </a:p>
          <a:p>
            <a:pPr>
              <a:spcBef>
                <a:spcPts val="0"/>
              </a:spcBef>
              <a:buSzPct val="25000"/>
            </a:pPr>
            <a:endParaRPr sz="1100" i="1" dirty="0">
              <a:latin typeface="Arial"/>
              <a:ea typeface="Arial"/>
              <a:cs typeface="Arial"/>
              <a:sym typeface="Arial"/>
            </a:endParaRPr>
          </a:p>
          <a:p>
            <a:pPr>
              <a:spcBef>
                <a:spcPts val="0"/>
              </a:spcBef>
              <a:buSzPct val="25000"/>
            </a:pPr>
            <a:r>
              <a:rPr lang="en-US" sz="1100" i="1" dirty="0">
                <a:latin typeface="Arial"/>
                <a:ea typeface="Arial"/>
                <a:cs typeface="Arial"/>
                <a:sym typeface="Arial"/>
              </a:rPr>
              <a:t>(Give them some time to discuss, then have them share out loud. Once you feel they understand the work, have them move onto to tackling all of inspiration.)</a:t>
            </a:r>
          </a:p>
        </p:txBody>
      </p:sp>
      <p:sp>
        <p:nvSpPr>
          <p:cNvPr id="465" name="Shape 465"/>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1932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i="1" dirty="0">
                <a:latin typeface="Arial"/>
                <a:ea typeface="Arial"/>
                <a:cs typeface="Arial"/>
                <a:sym typeface="Arial"/>
              </a:rPr>
              <a:t>(Refer attendees to page 4 of their handout.)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These pages in the workbook include Kiwanis International’s goals and strategies for the four priority areas of the plan.</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(Allow a few minutes for them to work individually or in small groups to determine strategies for their club that will increase membership, involvement and engagement. Ask the group to share a few of their suggested strategies.)</a:t>
            </a:r>
          </a:p>
          <a:p>
            <a:pPr>
              <a:spcBef>
                <a:spcPts val="400"/>
              </a:spcBef>
              <a:buSzPct val="25000"/>
            </a:pPr>
            <a:endParaRPr dirty="0">
              <a:latin typeface="Arial"/>
              <a:ea typeface="Arial"/>
              <a:cs typeface="Arial"/>
              <a:sym typeface="Arial"/>
            </a:endParaRPr>
          </a:p>
        </p:txBody>
      </p:sp>
      <p:sp>
        <p:nvSpPr>
          <p:cNvPr id="478" name="Shape 478"/>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43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After determining your club’s goal and strategies for Membership and Engagement, its time to focus on the implementation steps of your plan.</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This is a good time to involve key club committees or club members.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Committees should use the form on page 5 of the handout to develop their action steps to support the goals and strategies of the club.</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Be sure to include all four aspects of the action:</a:t>
            </a:r>
          </a:p>
          <a:p>
            <a:pPr marL="175998" indent="-175998">
              <a:spcBef>
                <a:spcPts val="0"/>
              </a:spcBef>
              <a:buClr>
                <a:schemeClr val="dk1"/>
              </a:buClr>
              <a:buSzPct val="100000"/>
              <a:buFont typeface="Arial"/>
              <a:buChar char="•"/>
            </a:pPr>
            <a:r>
              <a:rPr lang="en-US" sz="1100" dirty="0">
                <a:latin typeface="Arial"/>
                <a:ea typeface="Arial"/>
                <a:cs typeface="Arial"/>
                <a:sym typeface="Arial"/>
              </a:rPr>
              <a:t>What specifically will be done?</a:t>
            </a:r>
          </a:p>
          <a:p>
            <a:pPr marL="175998" indent="-175998">
              <a:spcBef>
                <a:spcPts val="0"/>
              </a:spcBef>
              <a:buClr>
                <a:schemeClr val="dk1"/>
              </a:buClr>
              <a:buSzPct val="100000"/>
              <a:buFont typeface="Arial"/>
              <a:buChar char="•"/>
            </a:pPr>
            <a:r>
              <a:rPr lang="en-US" sz="1100" dirty="0">
                <a:latin typeface="Arial"/>
                <a:ea typeface="Arial"/>
                <a:cs typeface="Arial"/>
                <a:sym typeface="Arial"/>
              </a:rPr>
              <a:t>How will it be measured?</a:t>
            </a:r>
          </a:p>
          <a:p>
            <a:pPr marL="175998" indent="-175998">
              <a:spcBef>
                <a:spcPts val="0"/>
              </a:spcBef>
              <a:buClr>
                <a:schemeClr val="dk1"/>
              </a:buClr>
              <a:buSzPct val="100000"/>
              <a:buFont typeface="Arial"/>
              <a:buChar char="•"/>
            </a:pPr>
            <a:r>
              <a:rPr lang="en-US" sz="1100" dirty="0">
                <a:latin typeface="Arial"/>
                <a:ea typeface="Arial"/>
                <a:cs typeface="Arial"/>
                <a:sym typeface="Arial"/>
              </a:rPr>
              <a:t>When does it need to be accomplished?</a:t>
            </a:r>
          </a:p>
          <a:p>
            <a:pPr marL="175998" indent="-175998">
              <a:spcBef>
                <a:spcPts val="0"/>
              </a:spcBef>
              <a:buClr>
                <a:schemeClr val="dk1"/>
              </a:buClr>
              <a:buSzPct val="100000"/>
              <a:buFont typeface="Arial"/>
              <a:buChar char="•"/>
            </a:pPr>
            <a:r>
              <a:rPr lang="en-US" sz="1100" dirty="0">
                <a:latin typeface="Arial"/>
                <a:ea typeface="Arial"/>
                <a:cs typeface="Arial"/>
                <a:sym typeface="Arial"/>
              </a:rPr>
              <a:t>Who is responsible/accountable for the action?</a:t>
            </a:r>
          </a:p>
        </p:txBody>
      </p:sp>
      <p:sp>
        <p:nvSpPr>
          <p:cNvPr id="490" name="Shape 49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140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i="1" dirty="0">
                <a:latin typeface="Arial"/>
                <a:ea typeface="Arial"/>
                <a:cs typeface="Arial"/>
                <a:sym typeface="Arial"/>
              </a:rPr>
              <a:t>(Ask groups or individuals to share specifics from their plans.)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Is there something there that you could use?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Anything you didn’t think of? Anything you could suggest?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Sharing best practices makes us all better.</a:t>
            </a:r>
          </a:p>
        </p:txBody>
      </p:sp>
      <p:sp>
        <p:nvSpPr>
          <p:cNvPr id="502" name="Shape 502"/>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225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The objectives for the session are that you will: </a:t>
            </a:r>
            <a:r>
              <a:rPr lang="en-US" sz="1100" i="1" dirty="0">
                <a:latin typeface="Arial"/>
                <a:ea typeface="Arial"/>
                <a:cs typeface="Arial"/>
                <a:sym typeface="Arial"/>
              </a:rPr>
              <a:t>[CLICK]</a:t>
            </a:r>
            <a:endParaRPr lang="en-US" sz="1100" dirty="0">
              <a:latin typeface="Arial"/>
              <a:ea typeface="Arial"/>
              <a:cs typeface="Arial"/>
              <a:sym typeface="Arial"/>
            </a:endParaRPr>
          </a:p>
          <a:p>
            <a:pPr marL="175998" indent="-175998">
              <a:spcBef>
                <a:spcPts val="0"/>
              </a:spcBef>
              <a:buClr>
                <a:schemeClr val="dk1"/>
              </a:buClr>
              <a:buSzPct val="100000"/>
              <a:buFont typeface="Arial"/>
              <a:buChar char="•"/>
            </a:pPr>
            <a:r>
              <a:rPr lang="en-US" sz="1100" dirty="0">
                <a:latin typeface="Arial"/>
                <a:ea typeface="Arial"/>
                <a:cs typeface="Arial"/>
                <a:sym typeface="Arial"/>
              </a:rPr>
              <a:t>Understand the overall Kiwanis International strategic plan and its four priorities.</a:t>
            </a:r>
            <a:r>
              <a:rPr lang="en-US" sz="1100" i="1" dirty="0">
                <a:latin typeface="Arial"/>
                <a:ea typeface="Arial"/>
                <a:cs typeface="Arial"/>
                <a:sym typeface="Arial"/>
              </a:rPr>
              <a:t> [CLICK]</a:t>
            </a:r>
            <a:endParaRPr lang="en-US" sz="1100" dirty="0">
              <a:latin typeface="Arial"/>
              <a:ea typeface="Arial"/>
              <a:cs typeface="Arial"/>
              <a:sym typeface="Arial"/>
            </a:endParaRPr>
          </a:p>
          <a:p>
            <a:pPr marL="175998" indent="-175998">
              <a:spcBef>
                <a:spcPts val="0"/>
              </a:spcBef>
              <a:buClr>
                <a:schemeClr val="dk1"/>
              </a:buClr>
              <a:buSzPct val="100000"/>
              <a:buFont typeface="Arial"/>
              <a:buChar char="•"/>
            </a:pPr>
            <a:r>
              <a:rPr lang="en-US" sz="1100" dirty="0">
                <a:latin typeface="Arial"/>
                <a:ea typeface="Arial"/>
                <a:cs typeface="Arial"/>
                <a:sym typeface="Arial"/>
              </a:rPr>
              <a:t>Be able to evaluate your own club using Achieving Club Excellence tools and other resources.</a:t>
            </a:r>
            <a:r>
              <a:rPr lang="en-US" sz="1100" i="1" dirty="0">
                <a:latin typeface="Arial"/>
                <a:ea typeface="Arial"/>
                <a:cs typeface="Arial"/>
                <a:sym typeface="Arial"/>
              </a:rPr>
              <a:t> [CLICK]</a:t>
            </a:r>
            <a:endParaRPr lang="en-US" sz="1100" dirty="0">
              <a:latin typeface="Arial"/>
              <a:ea typeface="Arial"/>
              <a:cs typeface="Arial"/>
              <a:sym typeface="Arial"/>
            </a:endParaRPr>
          </a:p>
          <a:p>
            <a:pPr marL="175998" indent="-175998">
              <a:spcBef>
                <a:spcPts val="0"/>
              </a:spcBef>
              <a:buClr>
                <a:schemeClr val="dk1"/>
              </a:buClr>
              <a:buSzPct val="100000"/>
              <a:buFont typeface="Arial"/>
              <a:buChar char="•"/>
            </a:pPr>
            <a:r>
              <a:rPr lang="en-US" sz="1100" dirty="0">
                <a:latin typeface="Arial"/>
                <a:ea typeface="Arial"/>
                <a:cs typeface="Arial"/>
                <a:sym typeface="Arial"/>
              </a:rPr>
              <a:t>Be able to work with other members of your club to create goals and strategies for your club in the four priority areas of the strategic plan.</a:t>
            </a:r>
            <a:r>
              <a:rPr lang="en-US" sz="1100" i="1" dirty="0">
                <a:latin typeface="Arial"/>
                <a:ea typeface="Arial"/>
                <a:cs typeface="Arial"/>
                <a:sym typeface="Arial"/>
              </a:rPr>
              <a:t> [CLICK]</a:t>
            </a:r>
            <a:endParaRPr lang="en-US" sz="1100" dirty="0">
              <a:latin typeface="Arial"/>
              <a:ea typeface="Arial"/>
              <a:cs typeface="Arial"/>
              <a:sym typeface="Arial"/>
            </a:endParaRPr>
          </a:p>
          <a:p>
            <a:pPr marL="175998" indent="-175998">
              <a:spcBef>
                <a:spcPts val="0"/>
              </a:spcBef>
              <a:buClr>
                <a:schemeClr val="dk1"/>
              </a:buClr>
              <a:buSzPct val="100000"/>
              <a:buFont typeface="Arial"/>
              <a:buChar char="•"/>
            </a:pPr>
            <a:r>
              <a:rPr lang="en-US" sz="1100" dirty="0">
                <a:latin typeface="Arial"/>
                <a:ea typeface="Arial"/>
                <a:cs typeface="Arial"/>
                <a:sym typeface="Arial"/>
              </a:rPr>
              <a:t>Learn and be able to apply some best practices of developing and implementing a club strategic plan.</a:t>
            </a:r>
            <a:r>
              <a:rPr lang="en-US" sz="1100" i="1" dirty="0">
                <a:latin typeface="Arial"/>
                <a:ea typeface="Arial"/>
                <a:cs typeface="Arial"/>
                <a:sym typeface="Arial"/>
              </a:rPr>
              <a:t> [CLICK]</a:t>
            </a:r>
            <a:endParaRPr lang="en-US" sz="1100" dirty="0">
              <a:latin typeface="Arial"/>
              <a:ea typeface="Arial"/>
              <a:cs typeface="Arial"/>
              <a:sym typeface="Arial"/>
            </a:endParaRPr>
          </a:p>
          <a:p>
            <a:pPr marL="175998" indent="-175998">
              <a:spcBef>
                <a:spcPts val="0"/>
              </a:spcBef>
              <a:buClr>
                <a:schemeClr val="dk1"/>
              </a:buClr>
              <a:buSzPct val="100000"/>
              <a:buFont typeface="Arial"/>
              <a:buChar char="•"/>
            </a:pPr>
            <a:r>
              <a:rPr lang="en-US" sz="1100" dirty="0">
                <a:latin typeface="Arial"/>
                <a:ea typeface="Arial"/>
                <a:cs typeface="Arial"/>
                <a:sym typeface="Arial"/>
              </a:rPr>
              <a:t>Learn where and how to access and use resources available from Kiwanis International.</a:t>
            </a:r>
          </a:p>
          <a:p>
            <a:pPr marL="175998" indent="-175998">
              <a:spcBef>
                <a:spcPts val="0"/>
              </a:spcBef>
              <a:buClr>
                <a:schemeClr val="dk1"/>
              </a:buClr>
              <a:buSzPct val="100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Our hope is that you leave with a document in your hand that you can work with to complete your plan when you return home.</a:t>
            </a:r>
          </a:p>
          <a:p>
            <a:pPr>
              <a:spcBef>
                <a:spcPts val="400"/>
              </a:spcBef>
              <a:buSzPct val="25000"/>
            </a:pPr>
            <a:endParaRPr dirty="0">
              <a:latin typeface="Arial"/>
              <a:ea typeface="Arial"/>
              <a:cs typeface="Arial"/>
              <a:sym typeface="Arial"/>
            </a:endParaRPr>
          </a:p>
        </p:txBody>
      </p:sp>
      <p:sp>
        <p:nvSpPr>
          <p:cNvPr id="161" name="Shape 161"/>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319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Priority: Community Impact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Our strategic plan is like a puzzle, it takes many pieces in the right place to give you the picture you want. We’ve looked at membership and engagement. Let’s take a look at our next priority area, community impact.</a:t>
            </a:r>
          </a:p>
          <a:p>
            <a:pPr>
              <a:spcBef>
                <a:spcPts val="760"/>
              </a:spcBef>
              <a:buSzPct val="25000"/>
            </a:pPr>
            <a:endParaRPr dirty="0"/>
          </a:p>
        </p:txBody>
      </p:sp>
      <p:sp>
        <p:nvSpPr>
          <p:cNvPr id="532" name="Shape 532"/>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0641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Our goal is to perform meaningful service, with service to children as our priority. </a:t>
            </a:r>
          </a:p>
          <a:p>
            <a:pPr>
              <a:spcBef>
                <a:spcPts val="400"/>
              </a:spcBef>
              <a:buSzPct val="25000"/>
            </a:pPr>
            <a:r>
              <a:rPr lang="en-US" sz="1100" dirty="0">
                <a:latin typeface="Arial"/>
                <a:ea typeface="Arial"/>
                <a:cs typeface="Arial"/>
                <a:sym typeface="Arial"/>
              </a:rPr>
              <a:t>Kiwanis is best expressed through meaningful service in communities around the world. When we work together and with other organizations to address important needs for children, we change lives, build stronger communities and even improve our own lives.</a:t>
            </a:r>
          </a:p>
          <a:p>
            <a:pPr>
              <a:spcBef>
                <a:spcPts val="400"/>
              </a:spcBef>
              <a:buSzPct val="25000"/>
            </a:pPr>
            <a:endParaRPr lang="en-US"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And what will the community impact goal be in </a:t>
            </a:r>
            <a:r>
              <a:rPr lang="en-US" sz="1100" u="sng" dirty="0">
                <a:latin typeface="Arial"/>
                <a:ea typeface="Arial"/>
                <a:cs typeface="Arial"/>
                <a:sym typeface="Arial"/>
              </a:rPr>
              <a:t>your</a:t>
            </a:r>
            <a:r>
              <a:rPr lang="en-US" sz="1100" dirty="0">
                <a:latin typeface="Arial"/>
                <a:ea typeface="Arial"/>
                <a:cs typeface="Arial"/>
                <a:sym typeface="Arial"/>
              </a:rPr>
              <a:t> club? In </a:t>
            </a:r>
            <a:r>
              <a:rPr lang="en-US" sz="1100" u="sng" dirty="0">
                <a:latin typeface="Arial"/>
                <a:ea typeface="Arial"/>
                <a:cs typeface="Arial"/>
                <a:sym typeface="Arial"/>
              </a:rPr>
              <a:t>your</a:t>
            </a:r>
            <a:r>
              <a:rPr lang="en-US" sz="1100" dirty="0">
                <a:latin typeface="Arial"/>
                <a:ea typeface="Arial"/>
                <a:cs typeface="Arial"/>
                <a:sym typeface="Arial"/>
              </a:rPr>
              <a:t> community? </a:t>
            </a:r>
          </a:p>
        </p:txBody>
      </p:sp>
      <p:sp>
        <p:nvSpPr>
          <p:cNvPr id="324" name="Shape 324"/>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31</a:t>
            </a:fld>
            <a:endParaRPr lang="en-US" sz="1200">
              <a:latin typeface="Calibri"/>
              <a:ea typeface="Calibri"/>
              <a:cs typeface="Calibri"/>
              <a:sym typeface="Calibri"/>
            </a:endParaRPr>
          </a:p>
        </p:txBody>
      </p:sp>
    </p:spTree>
    <p:extLst>
      <p:ext uri="{BB962C8B-B14F-4D97-AF65-F5344CB8AC3E}">
        <p14:creationId xmlns:p14="http://schemas.microsoft.com/office/powerpoint/2010/main" val="4028587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Our goal is to perform meaningful service, with service to children as our priority.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 what is the goal of your club?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Some measurements that you may want to consider are:</a:t>
            </a:r>
          </a:p>
          <a:p>
            <a:pPr>
              <a:spcBef>
                <a:spcPts val="0"/>
              </a:spcBef>
              <a:buClr>
                <a:schemeClr val="dk1"/>
              </a:buClr>
              <a:buSzPct val="100000"/>
              <a:buFont typeface="Arial"/>
              <a:buChar char="•"/>
            </a:pPr>
            <a:r>
              <a:rPr lang="en-US" sz="1100" dirty="0">
                <a:latin typeface="Arial"/>
                <a:ea typeface="Arial"/>
                <a:cs typeface="Arial"/>
                <a:sym typeface="Arial"/>
              </a:rPr>
              <a:t>Number and type of signature project</a:t>
            </a:r>
          </a:p>
          <a:p>
            <a:pPr>
              <a:spcBef>
                <a:spcPts val="0"/>
              </a:spcBef>
              <a:buClr>
                <a:schemeClr val="dk1"/>
              </a:buClr>
              <a:buSzPct val="100000"/>
              <a:buFont typeface="Arial"/>
              <a:buChar char="•"/>
            </a:pPr>
            <a:r>
              <a:rPr lang="en-US" sz="1100" dirty="0">
                <a:latin typeface="Arial"/>
                <a:ea typeface="Arial"/>
                <a:cs typeface="Arial"/>
                <a:sym typeface="Arial"/>
              </a:rPr>
              <a:t>Number of youth served</a:t>
            </a:r>
          </a:p>
          <a:p>
            <a:pPr>
              <a:spcBef>
                <a:spcPts val="0"/>
              </a:spcBef>
              <a:buClr>
                <a:schemeClr val="dk1"/>
              </a:buClr>
              <a:buSzPct val="100000"/>
              <a:buFont typeface="Arial"/>
              <a:buChar char="•"/>
            </a:pPr>
            <a:r>
              <a:rPr lang="en-US" sz="1100" dirty="0">
                <a:latin typeface="Arial"/>
                <a:ea typeface="Arial"/>
                <a:cs typeface="Arial"/>
                <a:sym typeface="Arial"/>
              </a:rPr>
              <a:t>Dollars raised </a:t>
            </a:r>
          </a:p>
          <a:p>
            <a:pPr>
              <a:spcBef>
                <a:spcPts val="0"/>
              </a:spcBef>
              <a:buClr>
                <a:schemeClr val="dk1"/>
              </a:buClr>
              <a:buSzPct val="100000"/>
              <a:buFont typeface="Arial"/>
              <a:buChar char="•"/>
            </a:pPr>
            <a:r>
              <a:rPr lang="en-US" sz="1100" dirty="0">
                <a:latin typeface="Arial"/>
                <a:ea typeface="Arial"/>
                <a:cs typeface="Arial"/>
                <a:sym typeface="Arial"/>
              </a:rPr>
              <a:t>Dollars spent/given back to the community</a:t>
            </a:r>
          </a:p>
        </p:txBody>
      </p:sp>
      <p:sp>
        <p:nvSpPr>
          <p:cNvPr id="296" name="Shape 29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32</a:t>
            </a:fld>
            <a:endParaRPr lang="en-US" sz="1200">
              <a:latin typeface="Calibri"/>
              <a:ea typeface="Calibri"/>
              <a:cs typeface="Calibri"/>
              <a:sym typeface="Calibri"/>
            </a:endParaRPr>
          </a:p>
        </p:txBody>
      </p:sp>
    </p:spTree>
    <p:extLst>
      <p:ext uri="{BB962C8B-B14F-4D97-AF65-F5344CB8AC3E}">
        <p14:creationId xmlns:p14="http://schemas.microsoft.com/office/powerpoint/2010/main" val="4248455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5" name="Shape 555"/>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Signature projects are important for the future of Kiwanis, as they can elevate awareness of Kiwanis in local communities and of course put a spotlight on the impact we make. </a:t>
            </a:r>
          </a:p>
          <a:p>
            <a:pPr marL="237093" indent="-237093">
              <a:spcBef>
                <a:spcPts val="0"/>
              </a:spcBef>
              <a:buClr>
                <a:schemeClr val="dk1"/>
              </a:buClr>
              <a:buSzPct val="100909"/>
              <a:buFont typeface="Arial"/>
              <a:buChar char="•"/>
            </a:pPr>
            <a:r>
              <a:rPr lang="en-US" sz="1100" dirty="0">
                <a:latin typeface="Arial"/>
                <a:ea typeface="Arial"/>
                <a:cs typeface="Arial"/>
                <a:sym typeface="Arial"/>
              </a:rPr>
              <a:t>Recurring, brand-enhancing, high impact along with membership and partnership focused. </a:t>
            </a:r>
          </a:p>
          <a:p>
            <a:pPr marL="237093" indent="-237093">
              <a:spcBef>
                <a:spcPts val="0"/>
              </a:spcBef>
              <a:buClr>
                <a:schemeClr val="dk1"/>
              </a:buClr>
              <a:buSzPct val="100909"/>
              <a:buFont typeface="Arial"/>
              <a:buChar char="•"/>
            </a:pPr>
            <a:r>
              <a:rPr lang="en-US" sz="1100" dirty="0">
                <a:latin typeface="Arial"/>
                <a:ea typeface="Arial"/>
                <a:cs typeface="Arial"/>
                <a:sym typeface="Arial"/>
              </a:rPr>
              <a:t>These are the keys to creating a successful signature project. </a:t>
            </a:r>
          </a:p>
          <a:p>
            <a:pPr>
              <a:spcBef>
                <a:spcPts val="0"/>
              </a:spcBef>
              <a:buSzPct val="25000"/>
            </a:pPr>
            <a:endParaRPr sz="1100" dirty="0">
              <a:latin typeface="Arial"/>
              <a:ea typeface="Arial"/>
              <a:cs typeface="Arial"/>
              <a:sym typeface="Arial"/>
            </a:endParaRPr>
          </a:p>
          <a:p>
            <a:pPr>
              <a:spcBef>
                <a:spcPts val="0"/>
              </a:spcBef>
              <a:buClr>
                <a:schemeClr val="dk1"/>
              </a:buClr>
              <a:buSzPct val="25000"/>
            </a:pPr>
            <a:r>
              <a:rPr lang="en-US" sz="1100" dirty="0">
                <a:latin typeface="Arial"/>
                <a:ea typeface="Arial"/>
                <a:cs typeface="Arial"/>
                <a:sym typeface="Arial"/>
              </a:rPr>
              <a:t>Again, a signature project is one that includes all of the following signature project criteria </a:t>
            </a:r>
            <a:r>
              <a:rPr lang="en-US" sz="1100" i="1" dirty="0">
                <a:latin typeface="Arial"/>
                <a:ea typeface="Arial"/>
                <a:cs typeface="Arial"/>
                <a:sym typeface="Arial"/>
              </a:rPr>
              <a:t>CLICK</a:t>
            </a:r>
            <a:r>
              <a:rPr lang="en-US" sz="1100" dirty="0">
                <a:latin typeface="Arial"/>
                <a:ea typeface="Arial"/>
                <a:cs typeface="Arial"/>
                <a:sym typeface="Arial"/>
              </a:rPr>
              <a:t>:</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Recurring</a:t>
            </a:r>
            <a:r>
              <a:rPr lang="en-US" sz="1100" dirty="0">
                <a:latin typeface="Arial"/>
                <a:ea typeface="Arial"/>
                <a:cs typeface="Arial"/>
                <a:sym typeface="Arial"/>
              </a:rPr>
              <a:t>: At a minimum, the project should take place annually.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Brand enhancing</a:t>
            </a:r>
            <a:r>
              <a:rPr lang="en-US" sz="1100" dirty="0">
                <a:latin typeface="Arial"/>
                <a:ea typeface="Arial"/>
                <a:cs typeface="Arial"/>
                <a:sym typeface="Arial"/>
              </a:rPr>
              <a:t>: The project should be designed to elevate the Kiwanis brand in the local community with opportunities for public relations activities, such as Kiwanis naming rights, media mentions, etc.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High impact</a:t>
            </a:r>
            <a:r>
              <a:rPr lang="en-US" sz="1100" dirty="0">
                <a:latin typeface="Arial"/>
                <a:ea typeface="Arial"/>
                <a:cs typeface="Arial"/>
                <a:sym typeface="Arial"/>
              </a:rPr>
              <a:t>: The project should have a demonstrable positive impact on the community; this impact should be measurable in monies raised, children served, flags hung, playgrounds built, etc.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Membership focused</a:t>
            </a:r>
            <a:r>
              <a:rPr lang="en-US" sz="1100" dirty="0">
                <a:latin typeface="Arial"/>
                <a:ea typeface="Arial"/>
                <a:cs typeface="Arial"/>
                <a:sym typeface="Arial"/>
              </a:rPr>
              <a:t>: The project should support opportunities to strengthen membership and develop new partnerships. </a:t>
            </a:r>
            <a:r>
              <a:rPr lang="en-US" sz="1100" i="1" dirty="0">
                <a:latin typeface="Arial"/>
                <a:ea typeface="Arial"/>
                <a:cs typeface="Arial"/>
                <a:sym typeface="Arial"/>
              </a:rPr>
              <a:t>CLICK</a:t>
            </a:r>
          </a:p>
          <a:p>
            <a:pPr>
              <a:spcBef>
                <a:spcPts val="0"/>
              </a:spcBef>
              <a:buSzPct val="25000"/>
            </a:pPr>
            <a:endParaRPr sz="1100" i="1" dirty="0">
              <a:latin typeface="Arial"/>
              <a:ea typeface="Arial"/>
              <a:cs typeface="Arial"/>
              <a:sym typeface="Arial"/>
            </a:endParaRPr>
          </a:p>
          <a:p>
            <a:pPr>
              <a:spcBef>
                <a:spcPts val="0"/>
              </a:spcBef>
              <a:buSzPct val="25000"/>
            </a:pPr>
            <a:r>
              <a:rPr lang="en-US" sz="1100" dirty="0">
                <a:latin typeface="Arial"/>
                <a:ea typeface="Arial"/>
                <a:cs typeface="Arial"/>
                <a:sym typeface="Arial"/>
              </a:rPr>
              <a:t>It is crucial that all four are taking place. </a:t>
            </a:r>
          </a:p>
          <a:p>
            <a:pPr>
              <a:spcBef>
                <a:spcPts val="0"/>
              </a:spcBef>
              <a:buSzPct val="25000"/>
            </a:pPr>
            <a:endParaRPr sz="1100" dirty="0">
              <a:latin typeface="Arial"/>
              <a:ea typeface="Arial"/>
              <a:cs typeface="Arial"/>
              <a:sym typeface="Arial"/>
            </a:endParaRPr>
          </a:p>
          <a:p>
            <a:pPr>
              <a:spcBef>
                <a:spcPts val="0"/>
              </a:spcBef>
              <a:buSzPct val="25000"/>
            </a:pPr>
            <a:r>
              <a:rPr lang="en-US" sz="1100" b="1" dirty="0">
                <a:latin typeface="Arial"/>
                <a:ea typeface="Arial"/>
                <a:cs typeface="Arial"/>
                <a:sym typeface="Arial"/>
              </a:rPr>
              <a:t>TIP</a:t>
            </a:r>
            <a:r>
              <a:rPr lang="en-US" sz="1100" dirty="0">
                <a:latin typeface="Arial"/>
                <a:ea typeface="Arial"/>
                <a:cs typeface="Arial"/>
                <a:sym typeface="Arial"/>
              </a:rPr>
              <a:t>: A good question to ask when identifying a signature project is “what community activity or event is my club known for?”</a:t>
            </a:r>
          </a:p>
        </p:txBody>
      </p:sp>
      <p:sp>
        <p:nvSpPr>
          <p:cNvPr id="556" name="Shape 556"/>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32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Priority: Our Kiwanis Image</a:t>
            </a:r>
          </a:p>
          <a:p>
            <a:pPr>
              <a:buSzPct val="25000"/>
            </a:pPr>
            <a:endParaRPr lang="en-US" sz="1100" dirty="0">
              <a:latin typeface="Arial"/>
              <a:ea typeface="Arial"/>
              <a:cs typeface="Arial"/>
              <a:sym typeface="Arial"/>
            </a:endParaRPr>
          </a:p>
          <a:p>
            <a:pPr>
              <a:buSzPct val="25000"/>
            </a:pPr>
            <a:r>
              <a:rPr lang="en-US" sz="1100" dirty="0">
                <a:latin typeface="Arial"/>
                <a:ea typeface="Arial"/>
                <a:cs typeface="Arial"/>
                <a:sym typeface="Arial"/>
              </a:rPr>
              <a:t>Our goal is to enhance the Kiwanis image worldwide.</a:t>
            </a:r>
          </a:p>
          <a:p>
            <a:pPr>
              <a:buSzPct val="25000"/>
            </a:pPr>
            <a:endParaRPr lang="en-US" sz="1100" dirty="0">
              <a:latin typeface="Arial"/>
              <a:ea typeface="Arial"/>
              <a:cs typeface="Arial"/>
              <a:sym typeface="Arial"/>
            </a:endParaRPr>
          </a:p>
          <a:p>
            <a:pPr>
              <a:buSzPct val="25000"/>
            </a:pPr>
            <a:r>
              <a:rPr lang="en-US" sz="1100" dirty="0">
                <a:latin typeface="Arial"/>
                <a:ea typeface="Arial"/>
                <a:cs typeface="Arial"/>
                <a:sym typeface="Arial"/>
              </a:rPr>
              <a:t>Image matters.</a:t>
            </a:r>
          </a:p>
          <a:p>
            <a:pPr>
              <a:buSzPct val="25000"/>
            </a:pPr>
            <a:endParaRPr lang="en-US" sz="1100" dirty="0">
              <a:latin typeface="Arial"/>
              <a:ea typeface="Arial"/>
              <a:cs typeface="Arial"/>
              <a:sym typeface="Arial"/>
            </a:endParaRPr>
          </a:p>
          <a:p>
            <a:pPr>
              <a:buSzPct val="25000"/>
            </a:pPr>
            <a:r>
              <a:rPr lang="en-US" sz="1100" dirty="0">
                <a:latin typeface="Arial"/>
                <a:ea typeface="Arial"/>
                <a:cs typeface="Arial"/>
                <a:sym typeface="Arial"/>
              </a:rPr>
              <a:t>Everything we think, say and do is contagious and spreads Kiwanis. Is what we’re spreading worth catching?</a:t>
            </a:r>
          </a:p>
          <a:p>
            <a:pPr>
              <a:spcBef>
                <a:spcPts val="373"/>
              </a:spcBef>
              <a:buSzPct val="25000"/>
            </a:pPr>
            <a:endParaRPr dirty="0"/>
          </a:p>
        </p:txBody>
      </p:sp>
      <p:sp>
        <p:nvSpPr>
          <p:cNvPr id="339" name="Shape 33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34</a:t>
            </a:fld>
            <a:endParaRPr lang="en-US" sz="1200">
              <a:latin typeface="Calibri"/>
              <a:ea typeface="Calibri"/>
              <a:cs typeface="Calibri"/>
              <a:sym typeface="Calibri"/>
            </a:endParaRPr>
          </a:p>
        </p:txBody>
      </p:sp>
    </p:spTree>
    <p:extLst>
      <p:ext uri="{BB962C8B-B14F-4D97-AF65-F5344CB8AC3E}">
        <p14:creationId xmlns:p14="http://schemas.microsoft.com/office/powerpoint/2010/main" val="2667724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Priority: Our Kiwanis Image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enhance the Kiwanis image worldwide.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image is anything people think or feel about us when they see our logo, our wordmark, hear our name or see a Kiwanian in action.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It’s a reflection of who we are, how we act, what we say, what we print, how we respond.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Everything we think, say and do creates our Kiwanis image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It’s what differentiates us from other people and other organizations. </a:t>
            </a:r>
          </a:p>
        </p:txBody>
      </p:sp>
      <p:sp>
        <p:nvSpPr>
          <p:cNvPr id="353" name="Shape 353"/>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35</a:t>
            </a:fld>
            <a:endParaRPr lang="en-US" sz="1200">
              <a:latin typeface="Calibri"/>
              <a:ea typeface="Calibri"/>
              <a:cs typeface="Calibri"/>
              <a:sym typeface="Calibri"/>
            </a:endParaRPr>
          </a:p>
        </p:txBody>
      </p:sp>
    </p:spTree>
    <p:extLst>
      <p:ext uri="{BB962C8B-B14F-4D97-AF65-F5344CB8AC3E}">
        <p14:creationId xmlns:p14="http://schemas.microsoft.com/office/powerpoint/2010/main" val="2259336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We’ll track our progress on these action steps by monitoring:</a:t>
            </a:r>
          </a:p>
          <a:p>
            <a:pPr marL="175998" indent="-175998">
              <a:spcBef>
                <a:spcPts val="400"/>
              </a:spcBef>
              <a:buClr>
                <a:schemeClr val="dk1"/>
              </a:buClr>
              <a:buSzPct val="100000"/>
              <a:buFont typeface="Arial"/>
              <a:buChar char="•"/>
            </a:pPr>
            <a:r>
              <a:rPr lang="en-US" sz="1100" dirty="0">
                <a:latin typeface="Arial"/>
                <a:ea typeface="Arial"/>
                <a:cs typeface="Arial"/>
                <a:sym typeface="Arial"/>
              </a:rPr>
              <a:t>External audiences that we have targeted, and those we have reached</a:t>
            </a:r>
          </a:p>
          <a:p>
            <a:pPr marL="175998" indent="-175998">
              <a:spcBef>
                <a:spcPts val="400"/>
              </a:spcBef>
              <a:buClr>
                <a:schemeClr val="dk1"/>
              </a:buClr>
              <a:buSzPct val="100000"/>
              <a:buFont typeface="Arial"/>
              <a:buChar char="•"/>
            </a:pPr>
            <a:r>
              <a:rPr lang="en-US" sz="1100" dirty="0">
                <a:latin typeface="Arial"/>
                <a:ea typeface="Arial"/>
                <a:cs typeface="Arial"/>
                <a:sym typeface="Arial"/>
              </a:rPr>
              <a:t>Awards and recognitions</a:t>
            </a:r>
          </a:p>
          <a:p>
            <a:pPr marL="175998" indent="-175998">
              <a:spcBef>
                <a:spcPts val="400"/>
              </a:spcBef>
              <a:buClr>
                <a:schemeClr val="dk1"/>
              </a:buClr>
              <a:buSzPct val="100000"/>
              <a:buFont typeface="Arial"/>
              <a:buChar char="•"/>
            </a:pPr>
            <a:r>
              <a:rPr lang="en-US" sz="1100" dirty="0">
                <a:latin typeface="Arial"/>
                <a:ea typeface="Arial"/>
                <a:cs typeface="Arial"/>
                <a:sym typeface="Arial"/>
              </a:rPr>
              <a:t>Media exposure</a:t>
            </a:r>
          </a:p>
          <a:p>
            <a:pPr>
              <a:spcBef>
                <a:spcPts val="400"/>
              </a:spcBef>
              <a:buSzPct val="25000"/>
            </a:pPr>
            <a:endParaRPr lang="en-US"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Why do we care so much about our brand? </a:t>
            </a:r>
          </a:p>
          <a:p>
            <a:pPr>
              <a:spcBef>
                <a:spcPts val="400"/>
              </a:spcBef>
              <a:buSzPct val="25000"/>
            </a:pPr>
            <a:endParaRPr lang="en-US"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Because it belongs to all of us. We all need to be good stewards of our brand’s integrity so it can be clear, strong – the bold trigger we need for people to instantly connect our seal and name with a great organization and our amazing work for children! It is how others recognize us.</a:t>
            </a:r>
          </a:p>
          <a:p>
            <a:pPr>
              <a:spcBef>
                <a:spcPts val="400"/>
              </a:spcBef>
              <a:buSzPct val="25000"/>
            </a:pPr>
            <a:endParaRPr lang="en-US"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Let’s spread the word about the good work we do.</a:t>
            </a:r>
          </a:p>
        </p:txBody>
      </p:sp>
      <p:sp>
        <p:nvSpPr>
          <p:cNvPr id="296" name="Shape 29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36</a:t>
            </a:fld>
            <a:endParaRPr lang="en-US" sz="1200">
              <a:latin typeface="Calibri"/>
              <a:ea typeface="Calibri"/>
              <a:cs typeface="Calibri"/>
              <a:sym typeface="Calibri"/>
            </a:endParaRPr>
          </a:p>
        </p:txBody>
      </p:sp>
    </p:spTree>
    <p:extLst>
      <p:ext uri="{BB962C8B-B14F-4D97-AF65-F5344CB8AC3E}">
        <p14:creationId xmlns:p14="http://schemas.microsoft.com/office/powerpoint/2010/main" val="1108868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Why do we need a refresh and refocus here? </a:t>
            </a:r>
          </a:p>
          <a:p>
            <a:pPr>
              <a:buSzPct val="25000"/>
            </a:pPr>
            <a:endParaRPr sz="1100" dirty="0">
              <a:latin typeface="Arial"/>
              <a:ea typeface="Arial"/>
              <a:cs typeface="Arial"/>
              <a:sym typeface="Arial"/>
            </a:endParaRPr>
          </a:p>
          <a:p>
            <a:pPr>
              <a:buSzPct val="25000"/>
            </a:pPr>
            <a:r>
              <a:rPr lang="en-US" sz="1100" dirty="0">
                <a:latin typeface="Arial"/>
                <a:ea typeface="Arial"/>
                <a:cs typeface="Arial"/>
                <a:sym typeface="Arial"/>
              </a:rPr>
              <a:t>Because we have multiple identities! </a:t>
            </a:r>
          </a:p>
          <a:p>
            <a:pPr>
              <a:buSzPct val="25000"/>
            </a:pPr>
            <a:endParaRPr sz="1100" dirty="0">
              <a:latin typeface="Arial"/>
              <a:ea typeface="Arial"/>
              <a:cs typeface="Arial"/>
              <a:sym typeface="Arial"/>
            </a:endParaRPr>
          </a:p>
          <a:p>
            <a:pPr>
              <a:buSzPct val="25000"/>
            </a:pPr>
            <a:r>
              <a:rPr lang="en-US" sz="1200" b="0" i="0" u="none" strike="noStrike" kern="1200" cap="none" dirty="0">
                <a:solidFill>
                  <a:schemeClr val="dk1"/>
                </a:solidFill>
                <a:latin typeface="Calibri"/>
                <a:ea typeface="Calibri"/>
                <a:cs typeface="Calibri"/>
                <a:sym typeface="Calibri"/>
              </a:rPr>
              <a:t>And at the end of the day, when you have this many identities...you don't really have any identity.</a:t>
            </a:r>
            <a:endParaRPr lang="en-US" sz="1100" dirty="0">
              <a:latin typeface="Arial"/>
              <a:ea typeface="Arial"/>
              <a:cs typeface="Arial"/>
              <a:sym typeface="Arial"/>
            </a:endParaRPr>
          </a:p>
        </p:txBody>
      </p:sp>
      <p:sp>
        <p:nvSpPr>
          <p:cNvPr id="625" name="Shape 625"/>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15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458788" y="4560571"/>
            <a:ext cx="6397625" cy="4558904"/>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Here is our new, refreshed look. Easy on the eye, easy to identify, and easy to remember.</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Another resource you’ll find helpful in terms of our new branding priority can be found on kiwanis.org/</a:t>
            </a:r>
            <a:r>
              <a:rPr lang="en-US" sz="1100" dirty="0" err="1">
                <a:latin typeface="Arial"/>
                <a:ea typeface="Arial"/>
                <a:cs typeface="Arial"/>
                <a:sym typeface="Arial"/>
              </a:rPr>
              <a:t>KiwanisOne</a:t>
            </a:r>
            <a:r>
              <a:rPr lang="en-US" sz="1100" dirty="0">
                <a:latin typeface="Arial"/>
                <a:ea typeface="Arial"/>
                <a:cs typeface="Arial"/>
                <a:sym typeface="Arial"/>
              </a:rPr>
              <a:t>. You’ll see at the top right a tab that says “Promote Your Club”—when you are looking for communications tools, templates and key messages, this is the first place to turn. You’ll find a page like this that lays out all the resources available to you. This is also where we keep an updated Just The Facts sheet.</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You’ll also find a downloadable brand guide on our website and access to our logo in any format you might need. Our brand guide not only explains how to use our brand, but also gives tips—for example, did you know that when you resize an image, if you hold the control button while you drag the corner of the image, it won’t get stretched our or squished? And it explains what not to do. There are a lot of ideas stored there.</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Want to take all the guess work out of your logo updates? Kiwanis International will create a custom club logo free of charge! The request form is on the website too.</a:t>
            </a:r>
          </a:p>
          <a:p>
            <a:pPr>
              <a:spcBef>
                <a:spcPts val="0"/>
              </a:spcBef>
              <a:buSzPct val="25000"/>
            </a:pPr>
            <a:endParaRPr lang="en-US"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b="1" dirty="0">
                <a:latin typeface="Arial"/>
                <a:ea typeface="Arial"/>
                <a:cs typeface="Arial"/>
                <a:sym typeface="Arial"/>
              </a:rPr>
              <a:t>Kids need Kiwanis</a:t>
            </a:r>
            <a:r>
              <a:rPr lang="en-US" sz="1100" dirty="0">
                <a:latin typeface="Arial"/>
                <a:ea typeface="Arial"/>
                <a:cs typeface="Arial"/>
                <a:sym typeface="Arial"/>
              </a:rPr>
              <a:t> is an external brand campaign—with our mission at the heart of our brand message. It simply states, kids need Kiwanis.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It’s not about our club structure or bylaws; it’s not about districts and regions. It’s about the kids who need us—and how we help them.</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How do Kids Need Kiwanis in your community?</a:t>
            </a:r>
          </a:p>
        </p:txBody>
      </p:sp>
      <p:sp>
        <p:nvSpPr>
          <p:cNvPr id="649" name="Shape 649"/>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3818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And our final priority: Financial Viability</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ensure financial viability and responsible stewardship.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That’s a tall order at every level of the organization.</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Financial viability means being good stewards of time, talent and treasure.</a:t>
            </a:r>
          </a:p>
        </p:txBody>
      </p:sp>
      <p:sp>
        <p:nvSpPr>
          <p:cNvPr id="368" name="Shape 368"/>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39</a:t>
            </a:fld>
            <a:endParaRPr lang="en-US" sz="1200">
              <a:latin typeface="Calibri"/>
              <a:ea typeface="Calibri"/>
              <a:cs typeface="Calibri"/>
              <a:sym typeface="Calibri"/>
            </a:endParaRPr>
          </a:p>
        </p:txBody>
      </p:sp>
    </p:spTree>
    <p:extLst>
      <p:ext uri="{BB962C8B-B14F-4D97-AF65-F5344CB8AC3E}">
        <p14:creationId xmlns:p14="http://schemas.microsoft.com/office/powerpoint/2010/main" val="144210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So how do you get started with developing your club’s strategic plan? </a:t>
            </a:r>
          </a:p>
          <a:p>
            <a:pPr>
              <a:spcBef>
                <a:spcPts val="0"/>
              </a:spcBef>
              <a:buSzPct val="25000"/>
            </a:pPr>
            <a:r>
              <a:rPr lang="en-US" sz="1100" i="1" dirty="0">
                <a:latin typeface="Arial"/>
                <a:ea typeface="Arial"/>
                <a:cs typeface="Arial"/>
                <a:sym typeface="Arial"/>
              </a:rPr>
              <a:t>CLICK</a:t>
            </a:r>
          </a:p>
          <a:p>
            <a:pPr>
              <a:spcBef>
                <a:spcPts val="0"/>
              </a:spcBef>
              <a:buSzPct val="25000"/>
            </a:pPr>
            <a:endParaRPr sz="1100" i="1" dirty="0">
              <a:latin typeface="Arial"/>
              <a:ea typeface="Arial"/>
              <a:cs typeface="Arial"/>
              <a:sym typeface="Arial"/>
            </a:endParaRPr>
          </a:p>
          <a:p>
            <a:pPr>
              <a:spcBef>
                <a:spcPts val="0"/>
              </a:spcBef>
              <a:buSzPct val="25000"/>
            </a:pPr>
            <a:r>
              <a:rPr lang="en-US" sz="1200" b="0" i="0" u="none" strike="noStrike" kern="1200" cap="none" dirty="0">
                <a:solidFill>
                  <a:schemeClr val="dk1"/>
                </a:solidFill>
                <a:latin typeface="Calibri"/>
                <a:ea typeface="Calibri"/>
                <a:cs typeface="Calibri"/>
                <a:sym typeface="Calibri"/>
              </a:rPr>
              <a:t>Choose 5-6 people from your club. There are a few things to keep in mind when you choose them. First, the planning committee </a:t>
            </a:r>
            <a:r>
              <a:rPr lang="en-US" sz="1100" dirty="0">
                <a:latin typeface="Arial"/>
                <a:ea typeface="Arial"/>
                <a:cs typeface="Arial"/>
                <a:sym typeface="Arial"/>
              </a:rPr>
              <a:t>needs to represent the diversity in your club in background, experience, age, gender, talents and views.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This group of people will need to be committed to mission and purpose of the organization and your club. As your club board begins to discuss the year’s work and the committees start their planning, consider who would be a  strong contributor to developing your club’s strategic plan.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As a club leader, you should be very involved in this process. You will receive communications from the district and Kiwanis International about club strategic plans. And you will need to be the leader you were elected to be as these discussions take place.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1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100" dirty="0">
                <a:latin typeface="Arial"/>
                <a:ea typeface="Arial"/>
                <a:cs typeface="Arial"/>
                <a:sym typeface="Arial"/>
              </a:rPr>
              <a:t>But remember, you are not alone. There are resources available online to help educate your members on the Kiwanis International plan. </a:t>
            </a:r>
          </a:p>
          <a:p>
            <a:pPr>
              <a:spcBef>
                <a:spcPts val="0"/>
              </a:spcBef>
              <a:buSzPct val="25000"/>
            </a:pPr>
            <a:endParaRPr sz="1100" dirty="0">
              <a:latin typeface="Arial"/>
              <a:ea typeface="Arial"/>
              <a:cs typeface="Arial"/>
              <a:sym typeface="Arial"/>
            </a:endParaRPr>
          </a:p>
        </p:txBody>
      </p:sp>
      <p:sp>
        <p:nvSpPr>
          <p:cNvPr id="173" name="Shape 173"/>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3063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Clr>
                <a:schemeClr val="dk1"/>
              </a:buClr>
              <a:buSzPct val="25000"/>
            </a:pPr>
            <a:r>
              <a:rPr lang="en-US" sz="1100" dirty="0">
                <a:latin typeface="Arial" panose="020B0604020202020204" pitchFamily="34" charset="0"/>
                <a:cs typeface="Arial" panose="020B0604020202020204" pitchFamily="34" charset="0"/>
              </a:rPr>
              <a:t>The more financially viable we are, the more children we can help.</a:t>
            </a:r>
          </a:p>
          <a:p>
            <a:pPr>
              <a:spcBef>
                <a:spcPts val="0"/>
              </a:spcBef>
              <a:buClr>
                <a:schemeClr val="dk1"/>
              </a:buClr>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Kiwanis does amazing work in the world. When we make wise financial investments, find opportunities to turn profits into service, pool our financial and volunteer resources, create efficient structures and make processes easy and affordable, we can build our capacity to do even more for the children of the world.</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ensure financial viability and responsible stewardship. </a:t>
            </a:r>
          </a:p>
        </p:txBody>
      </p:sp>
      <p:sp>
        <p:nvSpPr>
          <p:cNvPr id="382" name="Shape 38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40</a:t>
            </a:fld>
            <a:endParaRPr lang="en-US" sz="1200">
              <a:latin typeface="Calibri"/>
              <a:ea typeface="Calibri"/>
              <a:cs typeface="Calibri"/>
              <a:sym typeface="Calibri"/>
            </a:endParaRPr>
          </a:p>
        </p:txBody>
      </p:sp>
    </p:spTree>
    <p:extLst>
      <p:ext uri="{BB962C8B-B14F-4D97-AF65-F5344CB8AC3E}">
        <p14:creationId xmlns:p14="http://schemas.microsoft.com/office/powerpoint/2010/main" val="123550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That is a tall order at every level of the organization. </a:t>
            </a:r>
          </a:p>
          <a:p>
            <a:pPr>
              <a:spcBef>
                <a:spcPts val="400"/>
              </a:spcBef>
              <a:buSzPct val="25000"/>
            </a:pPr>
            <a:endParaRPr lang="en-US"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What will your club measure to track your progress on action steps in this area?</a:t>
            </a:r>
          </a:p>
          <a:p>
            <a:pPr marL="175998" indent="-175998">
              <a:spcBef>
                <a:spcPts val="400"/>
              </a:spcBef>
              <a:buClr>
                <a:schemeClr val="dk1"/>
              </a:buClr>
              <a:buSzPct val="100000"/>
              <a:buFont typeface="Arial"/>
              <a:buChar char="•"/>
            </a:pPr>
            <a:r>
              <a:rPr lang="en-US" sz="1100" dirty="0">
                <a:latin typeface="Arial"/>
                <a:ea typeface="Arial"/>
                <a:cs typeface="Arial"/>
                <a:sym typeface="Arial"/>
              </a:rPr>
              <a:t>Adopt and follow annual budgets for service and administration</a:t>
            </a:r>
          </a:p>
          <a:p>
            <a:pPr marL="175998" indent="-175998">
              <a:spcBef>
                <a:spcPts val="400"/>
              </a:spcBef>
              <a:buClr>
                <a:schemeClr val="dk1"/>
              </a:buClr>
              <a:buSzPct val="100000"/>
              <a:buFont typeface="Arial"/>
              <a:buChar char="•"/>
            </a:pPr>
            <a:r>
              <a:rPr lang="en-US" sz="1100" dirty="0">
                <a:latin typeface="Arial"/>
                <a:ea typeface="Arial"/>
                <a:cs typeface="Arial"/>
                <a:sym typeface="Arial"/>
              </a:rPr>
              <a:t>Increase in service dollars raised</a:t>
            </a:r>
          </a:p>
          <a:p>
            <a:pPr marL="175998" indent="-175998">
              <a:spcBef>
                <a:spcPts val="400"/>
              </a:spcBef>
              <a:buClr>
                <a:schemeClr val="dk1"/>
              </a:buClr>
              <a:buSzPct val="100000"/>
              <a:buFont typeface="Arial"/>
              <a:buChar char="•"/>
            </a:pPr>
            <a:r>
              <a:rPr lang="en-US" sz="1100" dirty="0">
                <a:latin typeface="Arial"/>
                <a:ea typeface="Arial"/>
                <a:cs typeface="Arial"/>
                <a:sym typeface="Arial"/>
              </a:rPr>
              <a:t>Increase in revenue from community partnerships</a:t>
            </a:r>
          </a:p>
          <a:p>
            <a:pPr marL="175998" indent="-175998">
              <a:spcBef>
                <a:spcPts val="400"/>
              </a:spcBef>
              <a:buClr>
                <a:schemeClr val="dk1"/>
              </a:buClr>
              <a:buSzPct val="100000"/>
              <a:buFont typeface="Arial"/>
              <a:buChar char="•"/>
            </a:pPr>
            <a:r>
              <a:rPr lang="en-US" sz="1100" dirty="0">
                <a:latin typeface="Arial"/>
                <a:ea typeface="Arial"/>
                <a:cs typeface="Arial"/>
                <a:sym typeface="Arial"/>
              </a:rPr>
              <a:t>Amount of new revenue (new fundraisers)</a:t>
            </a:r>
          </a:p>
          <a:p>
            <a:pPr marL="175998" indent="-175998">
              <a:spcBef>
                <a:spcPts val="400"/>
              </a:spcBef>
              <a:buClr>
                <a:schemeClr val="dk1"/>
              </a:buClr>
              <a:buSzPct val="100000"/>
              <a:buFont typeface="Arial"/>
              <a:buChar char="•"/>
            </a:pPr>
            <a:r>
              <a:rPr lang="en-US" sz="1100" dirty="0">
                <a:latin typeface="Arial"/>
                <a:ea typeface="Arial"/>
                <a:cs typeface="Arial"/>
                <a:sym typeface="Arial"/>
              </a:rPr>
              <a:t>Control and monitor membership dues</a:t>
            </a:r>
          </a:p>
        </p:txBody>
      </p:sp>
      <p:sp>
        <p:nvSpPr>
          <p:cNvPr id="296" name="Shape 29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41</a:t>
            </a:fld>
            <a:endParaRPr lang="en-US" sz="1200">
              <a:latin typeface="Calibri"/>
              <a:ea typeface="Calibri"/>
              <a:cs typeface="Calibri"/>
              <a:sym typeface="Calibri"/>
            </a:endParaRPr>
          </a:p>
        </p:txBody>
      </p:sp>
    </p:spTree>
    <p:extLst>
      <p:ext uri="{BB962C8B-B14F-4D97-AF65-F5344CB8AC3E}">
        <p14:creationId xmlns:p14="http://schemas.microsoft.com/office/powerpoint/2010/main" val="556154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0" name="Shape 700"/>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b="1" i="0" dirty="0">
                <a:latin typeface="Arial"/>
                <a:ea typeface="Arial"/>
                <a:cs typeface="Arial"/>
                <a:sym typeface="Arial"/>
              </a:rPr>
              <a:t>Communicating the plan is critically important to keep everyone involved and focused.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The first step to communicating your club’s strategic plan is to format it in a way that makes it easy to share. Design a one-page summary of the plan listing the major goals in each of the four areas of the plan. (There is a downloadable, fillable PDF file for this use on the website.) Additional ideas might include: create a poster of this one-page summary to post at club meetings, print in the club newsletter, and post on the club website.</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Be sure to have copies of the plan available at each month’s board meeting for review.</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Create a “hand-off checklist” of the key areas of the plan for continuity between administrative years and changes in club leadership.</a:t>
            </a:r>
          </a:p>
          <a:p>
            <a:pPr>
              <a:spcBef>
                <a:spcPts val="0"/>
              </a:spcBef>
              <a:buSzPct val="25000"/>
            </a:pPr>
            <a:endParaRPr sz="1100" dirty="0">
              <a:latin typeface="Arial"/>
              <a:ea typeface="Arial"/>
              <a:cs typeface="Arial"/>
              <a:sym typeface="Arial"/>
            </a:endParaRPr>
          </a:p>
        </p:txBody>
      </p:sp>
      <p:sp>
        <p:nvSpPr>
          <p:cNvPr id="701" name="Shape 701"/>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769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Now you have the basic framework for your club’s strategic plan. But this is just the beginning.</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There are some more, equally crucial steps your club needs to do to ensure success. For example: </a:t>
            </a:r>
            <a:r>
              <a:rPr lang="en-US" sz="1100" b="0" dirty="0">
                <a:latin typeface="Arial"/>
                <a:ea typeface="Arial"/>
                <a:cs typeface="Arial"/>
                <a:sym typeface="Arial"/>
              </a:rPr>
              <a:t>Share the plan – get everyone on board.</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 key step is to involve the club committees in the implementation of the plan.</a:t>
            </a:r>
          </a:p>
          <a:p>
            <a:pPr>
              <a:spcBef>
                <a:spcPts val="0"/>
              </a:spcBef>
              <a:buSzPct val="25000"/>
            </a:pPr>
            <a:endParaRPr sz="1100" dirty="0">
              <a:latin typeface="Arial"/>
              <a:ea typeface="Arial"/>
              <a:cs typeface="Arial"/>
              <a:sym typeface="Arial"/>
            </a:endParaRPr>
          </a:p>
        </p:txBody>
      </p:sp>
      <p:sp>
        <p:nvSpPr>
          <p:cNvPr id="713" name="Shape 713"/>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174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To achieve the club’s goals, each committee should create supportive SMART (specific, measurable, actionable, realistic and time bound) action items annually.</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Using the club plan as a guide, each committee can create action steps and then assign specific tasks to committee or club members.</a:t>
            </a:r>
          </a:p>
        </p:txBody>
      </p:sp>
      <p:sp>
        <p:nvSpPr>
          <p:cNvPr id="713" name="Shape 713"/>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533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4" name="Shape 724"/>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b="1" i="1" dirty="0">
                <a:latin typeface="Arial"/>
                <a:ea typeface="Arial"/>
                <a:cs typeface="Arial"/>
                <a:sym typeface="Arial"/>
              </a:rPr>
              <a:t>After the club board of directors approves the plan, assign board members to oversee the specific areas of the plan. In addition, use the following guidelines to ensure that your club strategic plan is well executed: </a:t>
            </a:r>
          </a:p>
          <a:p>
            <a:pPr>
              <a:spcBef>
                <a:spcPts val="0"/>
              </a:spcBef>
              <a:buSzPct val="25000"/>
            </a:pPr>
            <a:r>
              <a:rPr lang="en-US" sz="1100" i="1" dirty="0">
                <a:latin typeface="Arial"/>
                <a:ea typeface="Arial"/>
                <a:cs typeface="Arial"/>
                <a:sym typeface="Arial"/>
              </a:rPr>
              <a:t> Assign committees or club members to be accountable for the results. </a:t>
            </a:r>
          </a:p>
          <a:p>
            <a:pPr>
              <a:spcBef>
                <a:spcPts val="0"/>
              </a:spcBef>
              <a:buSzPct val="25000"/>
            </a:pPr>
            <a:r>
              <a:rPr lang="en-US" sz="1100" i="1" dirty="0">
                <a:latin typeface="Arial"/>
                <a:ea typeface="Arial"/>
                <a:cs typeface="Arial"/>
                <a:sym typeface="Arial"/>
              </a:rPr>
              <a:t> Review or create job positions in your club with assigned responsibilities to support the plan. </a:t>
            </a:r>
          </a:p>
          <a:p>
            <a:pPr>
              <a:spcBef>
                <a:spcPts val="0"/>
              </a:spcBef>
              <a:buSzPct val="25000"/>
            </a:pPr>
            <a:r>
              <a:rPr lang="en-US" sz="1100" i="1" dirty="0">
                <a:latin typeface="Arial"/>
                <a:ea typeface="Arial"/>
                <a:cs typeface="Arial"/>
                <a:sym typeface="Arial"/>
              </a:rPr>
              <a:t> Invest the necessary resources (money and manpower) to achieve results. </a:t>
            </a:r>
          </a:p>
          <a:p>
            <a:pPr>
              <a:spcBef>
                <a:spcPts val="0"/>
              </a:spcBef>
              <a:buSzPct val="25000"/>
            </a:pPr>
            <a:r>
              <a:rPr lang="en-US" sz="1100" i="1" dirty="0">
                <a:latin typeface="Arial"/>
                <a:ea typeface="Arial"/>
                <a:cs typeface="Arial"/>
                <a:sym typeface="Arial"/>
              </a:rPr>
              <a:t> Require regular updates from committees on status and progress toward goals. </a:t>
            </a:r>
          </a:p>
          <a:p>
            <a:pPr>
              <a:spcBef>
                <a:spcPts val="0"/>
              </a:spcBef>
              <a:buSzPct val="25000"/>
            </a:pPr>
            <a:r>
              <a:rPr lang="en-US" sz="1100" i="1" dirty="0">
                <a:latin typeface="Arial"/>
                <a:ea typeface="Arial"/>
                <a:cs typeface="Arial"/>
                <a:sym typeface="Arial"/>
              </a:rPr>
              <a:t> Regularly review progress at monthly board meetings. </a:t>
            </a:r>
          </a:p>
          <a:p>
            <a:pPr>
              <a:spcBef>
                <a:spcPts val="0"/>
              </a:spcBef>
              <a:buSzPct val="25000"/>
            </a:pPr>
            <a:r>
              <a:rPr lang="en-US" sz="1100" i="1" dirty="0">
                <a:latin typeface="Arial"/>
                <a:ea typeface="Arial"/>
                <a:cs typeface="Arial"/>
                <a:sym typeface="Arial"/>
              </a:rPr>
              <a:t> Keep the goals of the plan and milestone achievements visible </a:t>
            </a:r>
            <a:endParaRPr sz="1100" dirty="0"/>
          </a:p>
        </p:txBody>
      </p:sp>
      <p:sp>
        <p:nvSpPr>
          <p:cNvPr id="725" name="Shape 725"/>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1743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6" name="Shape 736"/>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Milestones are checkpoints of your progress toward your goals.</a:t>
            </a: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Keep in mind that milestones are not measures of activity, but preliminary achievements of your plan. </a:t>
            </a:r>
            <a:r>
              <a:rPr lang="en-US" sz="1200" b="0" i="0" u="none" strike="noStrike" kern="1200" cap="none" dirty="0">
                <a:solidFill>
                  <a:schemeClr val="dk1"/>
                </a:solidFill>
                <a:latin typeface="Calibri"/>
                <a:ea typeface="Calibri"/>
                <a:cs typeface="Calibri"/>
                <a:sym typeface="Calibri"/>
              </a:rPr>
              <a:t>In other words, track outcomes, not outputs.</a:t>
            </a:r>
            <a:endParaRPr lang="en-US" sz="1100" dirty="0">
              <a:latin typeface="Arial"/>
              <a:ea typeface="Arial"/>
              <a:cs typeface="Arial"/>
              <a:sym typeface="Arial"/>
            </a:endParaRPr>
          </a:p>
          <a:p>
            <a:pPr>
              <a:spcBef>
                <a:spcPts val="400"/>
              </a:spcBef>
              <a:buSzPct val="25000"/>
            </a:pPr>
            <a:endParaRPr sz="1100" dirty="0">
              <a:latin typeface="Arial"/>
              <a:ea typeface="Arial"/>
              <a:cs typeface="Arial"/>
              <a:sym typeface="Arial"/>
            </a:endParaRPr>
          </a:p>
          <a:p>
            <a:pPr>
              <a:spcBef>
                <a:spcPts val="400"/>
              </a:spcBef>
              <a:buSzPct val="25000"/>
            </a:pPr>
            <a:r>
              <a:rPr lang="en-US" sz="1100" dirty="0">
                <a:latin typeface="Arial"/>
                <a:ea typeface="Arial"/>
                <a:cs typeface="Arial"/>
                <a:sym typeface="Arial"/>
              </a:rPr>
              <a:t>For example: Your club goal is to increase membership by 10 percent. Hosting a guest day at a club meeting is an activity. The milestone to measure is how many of those attending the guest day joined the club.</a:t>
            </a:r>
          </a:p>
        </p:txBody>
      </p:sp>
      <p:sp>
        <p:nvSpPr>
          <p:cNvPr id="737" name="Shape 737"/>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2946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Your plan is on the way. </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dirty="0">
                <a:latin typeface="Arial"/>
                <a:ea typeface="Arial"/>
                <a:cs typeface="Arial"/>
                <a:sym typeface="Arial"/>
              </a:rPr>
              <a:t>What do you see as your roadblocks? </a:t>
            </a:r>
          </a:p>
          <a:p>
            <a:pPr>
              <a:spcBef>
                <a:spcPts val="0"/>
              </a:spcBef>
              <a:buSzPct val="25000"/>
            </a:pPr>
            <a:r>
              <a:rPr lang="en-US" sz="1100" dirty="0">
                <a:latin typeface="Arial"/>
                <a:ea typeface="Arial"/>
                <a:cs typeface="Arial"/>
                <a:sym typeface="Arial"/>
              </a:rPr>
              <a:t>What will stop you from succeeding?</a:t>
            </a:r>
          </a:p>
          <a:p>
            <a:pPr>
              <a:spcBef>
                <a:spcPts val="0"/>
              </a:spcBef>
              <a:buSzPct val="25000"/>
            </a:pPr>
            <a:r>
              <a:rPr lang="en-US" sz="1100" dirty="0">
                <a:latin typeface="Arial"/>
                <a:ea typeface="Arial"/>
                <a:cs typeface="Arial"/>
                <a:sym typeface="Arial"/>
              </a:rPr>
              <a:t>What can you do about it?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Sometimes plans do not get the desired results. If after evaluating your club’s plan for a few months you find that you are going nowhere or in the wrong direction, you will need to revisit your strategy or reconsider milestones.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Communicate your evaluation results. An important part of the strategic plan process is sharing the lessons you have learned. Think who might benefit from what your club has learned through the planning and implementation process.</a:t>
            </a:r>
          </a:p>
        </p:txBody>
      </p:sp>
      <p:sp>
        <p:nvSpPr>
          <p:cNvPr id="750" name="Shape 75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7387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1" name="Shape 761"/>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Remember to celebrate! Your club’s members have worked hard to make your club successful. If your club doesn’t have an annual celebration, consider planning a formal or social event that is filled with fun, fellowship and recognition.</a:t>
            </a:r>
          </a:p>
          <a:p>
            <a:pPr>
              <a:spcBef>
                <a:spcPts val="0"/>
              </a:spcBef>
              <a:buSzPct val="25000"/>
            </a:pPr>
            <a:r>
              <a:rPr lang="en-US" sz="1100" dirty="0">
                <a:latin typeface="Arial"/>
                <a:ea typeface="Arial"/>
                <a:cs typeface="Arial"/>
                <a:sym typeface="Arial"/>
              </a:rPr>
              <a:t>  </a:t>
            </a:r>
          </a:p>
          <a:p>
            <a:pPr>
              <a:spcBef>
                <a:spcPts val="0"/>
              </a:spcBef>
              <a:buSzPct val="25000"/>
            </a:pPr>
            <a:r>
              <a:rPr lang="en-US" sz="1100" dirty="0">
                <a:latin typeface="Arial"/>
                <a:ea typeface="Arial"/>
                <a:cs typeface="Arial"/>
                <a:sym typeface="Arial"/>
              </a:rPr>
              <a:t>There’s no need to wait. Recognize a job well done. </a:t>
            </a:r>
          </a:p>
          <a:p>
            <a:pPr>
              <a:spcBef>
                <a:spcPts val="0"/>
              </a:spcBef>
              <a:buSzPct val="25000"/>
            </a:pPr>
            <a:r>
              <a:rPr lang="en-US" sz="1100" dirty="0">
                <a:latin typeface="Arial"/>
                <a:ea typeface="Arial"/>
                <a:cs typeface="Arial"/>
                <a:sym typeface="Arial"/>
              </a:rPr>
              <a:t>Recognition is most effective when it is frequent and immediate.</a:t>
            </a:r>
          </a:p>
          <a:p>
            <a:pPr>
              <a:spcBef>
                <a:spcPts val="0"/>
              </a:spcBef>
              <a:buSzPct val="25000"/>
            </a:pPr>
            <a:r>
              <a:rPr lang="en-US" sz="1100" dirty="0">
                <a:latin typeface="Arial"/>
                <a:ea typeface="Arial"/>
                <a:cs typeface="Arial"/>
                <a:sym typeface="Arial"/>
              </a:rPr>
              <a:t> </a:t>
            </a:r>
          </a:p>
          <a:p>
            <a:pPr>
              <a:spcBef>
                <a:spcPts val="0"/>
              </a:spcBef>
              <a:buSzPct val="25000"/>
            </a:pPr>
            <a:r>
              <a:rPr lang="en-US" sz="1100" dirty="0">
                <a:latin typeface="Arial"/>
                <a:ea typeface="Arial"/>
                <a:cs typeface="Arial"/>
                <a:sym typeface="Arial"/>
              </a:rPr>
              <a:t>Recognize your community partners.   </a:t>
            </a:r>
          </a:p>
          <a:p>
            <a:pPr>
              <a:spcBef>
                <a:spcPts val="0"/>
              </a:spcBef>
              <a:buSzPct val="25000"/>
            </a:pPr>
            <a:r>
              <a:rPr lang="en-US" sz="1100" dirty="0">
                <a:latin typeface="Arial"/>
                <a:ea typeface="Arial"/>
                <a:cs typeface="Arial"/>
                <a:sym typeface="Arial"/>
              </a:rPr>
              <a:t>Many of the successes in your Kiwanis club are the result of the relationships and partnerships your club has developed to support large-scale projects. Acknowledge your club’s partners and sponsors to:</a:t>
            </a:r>
          </a:p>
          <a:p>
            <a:pPr marL="457133" lvl="1">
              <a:spcBef>
                <a:spcPts val="0"/>
              </a:spcBef>
              <a:buSzPct val="25000"/>
            </a:pPr>
            <a:r>
              <a:rPr lang="en-US" sz="1100" dirty="0">
                <a:latin typeface="Arial"/>
                <a:ea typeface="Arial"/>
                <a:cs typeface="Arial"/>
                <a:sym typeface="Arial"/>
              </a:rPr>
              <a:t>•Inspire others to become involved. </a:t>
            </a:r>
          </a:p>
          <a:p>
            <a:pPr marL="457133" lvl="1">
              <a:spcBef>
                <a:spcPts val="0"/>
              </a:spcBef>
              <a:buSzPct val="25000"/>
            </a:pPr>
            <a:r>
              <a:rPr lang="en-US" sz="1100" dirty="0">
                <a:latin typeface="Arial"/>
                <a:ea typeface="Arial"/>
                <a:cs typeface="Arial"/>
                <a:sym typeface="Arial"/>
              </a:rPr>
              <a:t>•Build community support for future initiatives.</a:t>
            </a:r>
          </a:p>
          <a:p>
            <a:pPr marL="457133" lvl="1">
              <a:spcBef>
                <a:spcPts val="0"/>
              </a:spcBef>
              <a:buSzPct val="25000"/>
            </a:pPr>
            <a:r>
              <a:rPr lang="en-US" sz="1100" dirty="0">
                <a:latin typeface="Arial"/>
                <a:ea typeface="Arial"/>
                <a:cs typeface="Arial"/>
                <a:sym typeface="Arial"/>
              </a:rPr>
              <a:t>•Emphasize community service. </a:t>
            </a:r>
          </a:p>
          <a:p>
            <a:pPr marL="457133" lvl="1">
              <a:spcBef>
                <a:spcPts val="0"/>
              </a:spcBef>
              <a:buSzPct val="25000"/>
            </a:pPr>
            <a:r>
              <a:rPr lang="en-US" sz="1100" dirty="0">
                <a:latin typeface="Arial"/>
                <a:ea typeface="Arial"/>
                <a:cs typeface="Arial"/>
                <a:sym typeface="Arial"/>
              </a:rPr>
              <a:t>•Offer opportunities to highlight community issues. </a:t>
            </a:r>
          </a:p>
          <a:p>
            <a:pPr marL="457133" lvl="1">
              <a:spcBef>
                <a:spcPts val="0"/>
              </a:spcBef>
              <a:buSzPct val="25000"/>
            </a:pPr>
            <a:r>
              <a:rPr lang="en-US" sz="1100" dirty="0">
                <a:latin typeface="Arial"/>
                <a:ea typeface="Arial"/>
                <a:cs typeface="Arial"/>
                <a:sym typeface="Arial"/>
              </a:rPr>
              <a:t>•Demonstrate that one person can be an effective agent for change. </a:t>
            </a:r>
          </a:p>
          <a:p>
            <a:pPr marL="457133" lvl="1">
              <a:spcBef>
                <a:spcPts val="0"/>
              </a:spcBef>
              <a:buSzPct val="25000"/>
            </a:pPr>
            <a:r>
              <a:rPr lang="en-US" sz="1100" dirty="0">
                <a:latin typeface="Arial"/>
                <a:ea typeface="Arial"/>
                <a:cs typeface="Arial"/>
                <a:sym typeface="Arial"/>
              </a:rPr>
              <a:t>•Make those engaged in service feel that they and their work is valued.</a:t>
            </a:r>
          </a:p>
          <a:p>
            <a:pPr marL="457133" lvl="1">
              <a:spcBef>
                <a:spcPts val="0"/>
              </a:spcBef>
              <a:buSzPct val="25000"/>
            </a:pPr>
            <a:r>
              <a:rPr lang="en-US" sz="1100" dirty="0">
                <a:latin typeface="Arial"/>
                <a:ea typeface="Arial"/>
                <a:cs typeface="Arial"/>
                <a:sym typeface="Arial"/>
              </a:rPr>
              <a:t>•Provide examples for the rest of the community.</a:t>
            </a:r>
          </a:p>
          <a:p>
            <a:pPr>
              <a:spcBef>
                <a:spcPts val="0"/>
              </a:spcBef>
              <a:buSzPct val="25000"/>
            </a:pPr>
            <a:endParaRPr dirty="0">
              <a:latin typeface="Arial"/>
              <a:ea typeface="Arial"/>
              <a:cs typeface="Arial"/>
              <a:sym typeface="Arial"/>
            </a:endParaRPr>
          </a:p>
          <a:p>
            <a:pPr>
              <a:spcBef>
                <a:spcPts val="0"/>
              </a:spcBef>
              <a:buSzPct val="25000"/>
            </a:pPr>
            <a:endParaRPr dirty="0">
              <a:latin typeface="Arial"/>
              <a:ea typeface="Arial"/>
              <a:cs typeface="Arial"/>
              <a:sym typeface="Arial"/>
            </a:endParaRPr>
          </a:p>
        </p:txBody>
      </p:sp>
      <p:sp>
        <p:nvSpPr>
          <p:cNvPr id="762" name="Shape 762"/>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22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This is where the magic happens. </a:t>
            </a:r>
          </a:p>
          <a:p>
            <a:pPr>
              <a:spcBef>
                <a:spcPts val="0"/>
              </a:spcBef>
              <a:buSzPct val="25000"/>
            </a:pPr>
            <a:r>
              <a:rPr lang="en-US" sz="1100" i="1" dirty="0">
                <a:latin typeface="Arial" panose="020B0604020202020204" pitchFamily="34" charset="0"/>
                <a:cs typeface="Arial" panose="020B0604020202020204" pitchFamily="34" charset="0"/>
              </a:rPr>
              <a:t>[CLICK]</a:t>
            </a:r>
          </a:p>
          <a:p>
            <a:pPr>
              <a:spcBef>
                <a:spcPts val="0"/>
              </a:spcBef>
              <a:buSzPct val="25000"/>
            </a:pPr>
            <a:r>
              <a:rPr lang="en-US" sz="1100" dirty="0">
                <a:latin typeface="Arial" panose="020B0604020202020204" pitchFamily="34" charset="0"/>
                <a:cs typeface="Arial" panose="020B0604020202020204" pitchFamily="34" charset="0"/>
              </a:rPr>
              <a:t>This is where Kiwanis becomes the catalyst for positive community change. Where all the priorities converge. </a:t>
            </a:r>
          </a:p>
          <a:p>
            <a:pPr>
              <a:spcBef>
                <a:spcPts val="0"/>
              </a:spcBef>
              <a:buSzPct val="25000"/>
            </a:pPr>
            <a:endParaRPr lang="en-US"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When we connect and collaborate with schools, hospitals, government, other nonprofits, corporations, foundations and others, Kiwanis—and the service we can provide to children—becomes an undeniable force for good in our communities. That means a bigger impact in the world. That means stronger communities that nurture their children. </a:t>
            </a:r>
          </a:p>
          <a:p>
            <a:pPr>
              <a:spcBef>
                <a:spcPts val="0"/>
              </a:spcBef>
              <a:buSzPct val="25000"/>
            </a:pPr>
            <a:endParaRPr lang="en-US"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Because the world needs happy, healthy children. And kids need Kiwanis.</a:t>
            </a:r>
          </a:p>
        </p:txBody>
      </p:sp>
      <p:sp>
        <p:nvSpPr>
          <p:cNvPr id="397" name="Shape 397"/>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28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The first step in planning is to start with the end in mind. You need to know where you want to go before you can develop your plan to take you there.</a:t>
            </a:r>
          </a:p>
          <a:p>
            <a:pPr>
              <a:spcBef>
                <a:spcPts val="0"/>
              </a:spcBef>
              <a:buSzPct val="25000"/>
            </a:pPr>
            <a:endParaRPr sz="1100" dirty="0">
              <a:latin typeface="Arial"/>
              <a:ea typeface="Arial"/>
              <a:cs typeface="Arial"/>
              <a:sym typeface="Arial"/>
            </a:endParaRPr>
          </a:p>
          <a:p>
            <a:pPr>
              <a:spcBef>
                <a:spcPts val="0"/>
              </a:spcBef>
              <a:buSzPct val="25000"/>
            </a:pPr>
            <a:r>
              <a:rPr lang="en-US" sz="1100" i="1" u="sng" dirty="0">
                <a:latin typeface="Arial"/>
                <a:ea typeface="Arial"/>
                <a:cs typeface="Arial"/>
                <a:sym typeface="Arial"/>
              </a:rPr>
              <a:t>Activity:</a:t>
            </a:r>
            <a:r>
              <a:rPr lang="en-US" sz="1100" dirty="0">
                <a:latin typeface="Arial"/>
                <a:ea typeface="Arial"/>
                <a:cs typeface="Arial"/>
                <a:sym typeface="Arial"/>
              </a:rPr>
              <a:t>  Take a few minutes (at your table) to discuss where you wish your club to be in 5 years. What do you want it to look like, sound like, feel like? How many members and how many children served? Do you want to see membership increase of 5 percent? 10 percent? Do you want better local/community recognition? Do you hope to be able to readily fund a project?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Share some of your thoughts with another person near you and jot down some ideas on the notes page of the handout. We will use these ideas in just a few minutes.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Now that you have an idea of where you want to go... let’s talk about how can you get there.</a:t>
            </a:r>
          </a:p>
        </p:txBody>
      </p:sp>
      <p:sp>
        <p:nvSpPr>
          <p:cNvPr id="187" name="Shape 187"/>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7652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2" name="Shape 782"/>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Now you understand the purpose and structure of the strategic plan. You have also had an opportunity to conduct an analysis of your club and to look at ways to protect your club from threats, take advantage of opportunities, leverage your strengths and minimize your weaknesses.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You have even begun the process of defining your goals, priorities and metrics.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So, what’s next?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Go back to your club, with its leadership and members. Complete a plan that creates a vibrant guide to your shared vision.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With your club’s strategic plan as a roadmap, every year your club can create a plan for the upcoming year to move along your club’s path to a successful future.  </a:t>
            </a:r>
          </a:p>
        </p:txBody>
      </p:sp>
      <p:sp>
        <p:nvSpPr>
          <p:cNvPr id="783" name="Shape 783"/>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5275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4" name="Shape 794"/>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dirty="0">
                <a:latin typeface="Arial"/>
                <a:ea typeface="Arial"/>
                <a:cs typeface="Arial"/>
                <a:sym typeface="Arial"/>
              </a:rPr>
              <a:t>Questions and Discussion</a:t>
            </a:r>
          </a:p>
          <a:p>
            <a:pPr>
              <a:buSzPct val="25000"/>
            </a:pPr>
            <a:r>
              <a:rPr lang="en-US" dirty="0">
                <a:latin typeface="Arial"/>
                <a:ea typeface="Arial"/>
                <a:cs typeface="Arial"/>
                <a:sym typeface="Arial"/>
              </a:rPr>
              <a:t>(Go through any follow up questions. Then click.)</a:t>
            </a:r>
          </a:p>
          <a:p>
            <a:pPr>
              <a:buSzPct val="25000"/>
            </a:pPr>
            <a:endParaRPr dirty="0">
              <a:latin typeface="Arial"/>
              <a:ea typeface="Arial"/>
              <a:cs typeface="Arial"/>
              <a:sym typeface="Arial"/>
            </a:endParaRPr>
          </a:p>
          <a:p>
            <a:pPr>
              <a:buSzPct val="25000"/>
            </a:pPr>
            <a:endParaRPr dirty="0">
              <a:latin typeface="Arial"/>
              <a:ea typeface="Arial"/>
              <a:cs typeface="Arial"/>
              <a:sym typeface="Arial"/>
            </a:endParaRPr>
          </a:p>
          <a:p>
            <a:pPr>
              <a:buSzPct val="25000"/>
            </a:pPr>
            <a:endParaRPr dirty="0"/>
          </a:p>
        </p:txBody>
      </p:sp>
      <p:sp>
        <p:nvSpPr>
          <p:cNvPr id="795" name="Shape 795"/>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694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i="1" dirty="0">
                <a:latin typeface="Arial"/>
                <a:ea typeface="Arial"/>
                <a:cs typeface="Arial"/>
                <a:sym typeface="Arial"/>
              </a:rPr>
              <a:t>(end slide)</a:t>
            </a:r>
          </a:p>
          <a:p>
            <a:pPr>
              <a:buSzPct val="25000"/>
            </a:pPr>
            <a:endParaRPr lang="en-US" dirty="0">
              <a:latin typeface="Arial"/>
              <a:ea typeface="Arial"/>
              <a:cs typeface="Arial"/>
              <a:sym typeface="Arial"/>
            </a:endParaRPr>
          </a:p>
          <a:p>
            <a:pPr>
              <a:buSzPct val="25000"/>
            </a:pPr>
            <a:r>
              <a:rPr lang="en-US" dirty="0">
                <a:latin typeface="Arial"/>
                <a:ea typeface="Arial"/>
                <a:cs typeface="Arial"/>
                <a:sym typeface="Arial"/>
              </a:rPr>
              <a:t>Thank you for what you do for children and what you WILL do for children. Now let’s go out and make Kiwanis proud. </a:t>
            </a:r>
          </a:p>
          <a:p>
            <a:pPr>
              <a:buSzPct val="25000"/>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latin typeface="Calibri"/>
                <a:ea typeface="Calibri"/>
                <a:cs typeface="Calibri"/>
                <a:sym typeface="Calibri"/>
              </a:rPr>
              <a:t>Kiwanis provides positive impact in communities and the lives of children.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latin typeface="Calibri"/>
                <a:ea typeface="Calibri"/>
                <a:cs typeface="Calibri"/>
                <a:sym typeface="Calibri"/>
              </a:rPr>
              <a:t>After all, kids need Kiwanis. </a:t>
            </a:r>
          </a:p>
          <a:p>
            <a:pPr>
              <a:buSzPct val="25000"/>
            </a:pPr>
            <a:endParaRPr lang="en-US" dirty="0">
              <a:latin typeface="Arial"/>
              <a:ea typeface="Arial"/>
              <a:cs typeface="Arial"/>
              <a:sym typeface="Arial"/>
            </a:endParaRPr>
          </a:p>
          <a:p>
            <a:pPr>
              <a:spcBef>
                <a:spcPts val="0"/>
              </a:spcBef>
              <a:buSzPct val="25000"/>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2427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(show video…Kiwanis’ Overall Strategic Plan video 1:31 minutes in length)</a:t>
            </a:r>
          </a:p>
          <a:p>
            <a:pPr>
              <a:buSzPct val="25000"/>
            </a:pPr>
            <a:endParaRPr dirty="0"/>
          </a:p>
        </p:txBody>
      </p:sp>
      <p:sp>
        <p:nvSpPr>
          <p:cNvPr id="286" name="Shape 286"/>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73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At Kiwanis International, we also realized that if we wish to move the cause of children’s needs along in the communities we were going to need to move in coordination together. As the old African proverb says, “If you want to go fast, go alone. If you want to go far, go together.”</a:t>
            </a:r>
          </a:p>
        </p:txBody>
      </p:sp>
      <p:sp>
        <p:nvSpPr>
          <p:cNvPr id="200" name="Shape 20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73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Kiwanis International has a vision of our organization’s future.</a:t>
            </a:r>
          </a:p>
          <a:p>
            <a:pPr>
              <a:spcBef>
                <a:spcPts val="0"/>
              </a:spcBef>
              <a:buSzPct val="25000"/>
            </a:pPr>
            <a:r>
              <a:rPr lang="en-US" sz="1100" dirty="0">
                <a:latin typeface="Arial"/>
                <a:ea typeface="Arial"/>
                <a:cs typeface="Arial"/>
                <a:sym typeface="Arial"/>
              </a:rPr>
              <a:t>It is stated in our motto.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Since 2005 our motto has been “Serving the Children of the World”.</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This is our purpose as an organization.</a:t>
            </a:r>
          </a:p>
          <a:p>
            <a:pPr>
              <a:spcBef>
                <a:spcPts val="0"/>
              </a:spcBef>
              <a:buSzPct val="25000"/>
            </a:pPr>
            <a:endParaRPr lang="en-US" sz="1100" dirty="0">
              <a:solidFill>
                <a:srgbClr val="FF0000"/>
              </a:solidFill>
              <a:latin typeface="Arial"/>
              <a:ea typeface="Arial"/>
              <a:cs typeface="Arial"/>
              <a:sym typeface="Arial"/>
            </a:endParaRPr>
          </a:p>
          <a:p>
            <a:pPr>
              <a:spcBef>
                <a:spcPts val="0"/>
              </a:spcBef>
              <a:buSzPct val="25000"/>
            </a:pPr>
            <a:r>
              <a:rPr lang="en-US" sz="1100" dirty="0">
                <a:latin typeface="Arial"/>
                <a:ea typeface="Arial"/>
                <a:cs typeface="Arial"/>
                <a:sym typeface="Arial"/>
              </a:rPr>
              <a:t>How does your reason for being in Kiwanis relate to the motto of Kiwanis International: Serving the Children of the World?</a:t>
            </a:r>
          </a:p>
        </p:txBody>
      </p:sp>
      <p:sp>
        <p:nvSpPr>
          <p:cNvPr id="222" name="Shape 22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76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Our defining statement…Kiwanis is a global organization of volunteers dedicated to </a:t>
            </a:r>
            <a:r>
              <a:rPr lang="en-US" sz="1100" u="sng" dirty="0">
                <a:latin typeface="Arial"/>
                <a:ea typeface="Arial"/>
                <a:cs typeface="Arial"/>
                <a:sym typeface="Arial"/>
              </a:rPr>
              <a:t>improving</a:t>
            </a:r>
            <a:r>
              <a:rPr lang="en-US" sz="1100" dirty="0">
                <a:latin typeface="Arial"/>
                <a:ea typeface="Arial"/>
                <a:cs typeface="Arial"/>
                <a:sym typeface="Arial"/>
              </a:rPr>
              <a:t>* the world one child and one community at a time.</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This how we achieve our purpose... working together for a common purpose.</a:t>
            </a:r>
          </a:p>
          <a:p>
            <a:pPr>
              <a:spcBef>
                <a:spcPts val="0"/>
              </a:spcBef>
              <a:buSzPct val="25000"/>
            </a:pPr>
            <a:endParaRPr lang="en-US" sz="1100" dirty="0">
              <a:latin typeface="Arial"/>
              <a:ea typeface="Arial"/>
              <a:cs typeface="Arial"/>
              <a:sym typeface="Arial"/>
            </a:endParaRPr>
          </a:p>
          <a:p>
            <a:pPr>
              <a:spcBef>
                <a:spcPts val="0"/>
              </a:spcBef>
              <a:buSzPct val="25000"/>
            </a:pPr>
            <a:endParaRPr lang="en-US"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*”improving” replaced “changing” </a:t>
            </a:r>
          </a:p>
        </p:txBody>
      </p:sp>
      <p:sp>
        <p:nvSpPr>
          <p:cNvPr id="230" name="Shape 230"/>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38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We believe our worldwide presence is important and needed…now more than ever.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vision: Kiwanis will be a positive influence in communities worldwide…so that one day, </a:t>
            </a:r>
            <a:r>
              <a:rPr lang="en-US" sz="1100" u="sng" dirty="0">
                <a:latin typeface="Arial" panose="020B0604020202020204" pitchFamily="34" charset="0"/>
                <a:cs typeface="Arial" panose="020B0604020202020204" pitchFamily="34" charset="0"/>
              </a:rPr>
              <a:t>all</a:t>
            </a:r>
            <a:r>
              <a:rPr lang="en-US" sz="1100" dirty="0">
                <a:latin typeface="Arial" panose="020B0604020202020204" pitchFamily="34" charset="0"/>
                <a:cs typeface="Arial" panose="020B0604020202020204" pitchFamily="34" charset="0"/>
              </a:rPr>
              <a:t> children will wake up in communities that believe in them, nurture them and provide the support they need to </a:t>
            </a:r>
            <a:r>
              <a:rPr lang="en-US" sz="1100" u="sng" dirty="0">
                <a:latin typeface="Arial" panose="020B0604020202020204" pitchFamily="34" charset="0"/>
                <a:cs typeface="Arial" panose="020B0604020202020204" pitchFamily="34" charset="0"/>
              </a:rPr>
              <a:t>thrive</a:t>
            </a:r>
            <a:r>
              <a:rPr lang="en-US" sz="1100" dirty="0">
                <a:latin typeface="Arial" panose="020B0604020202020204" pitchFamily="34" charset="0"/>
                <a:cs typeface="Arial" panose="020B0604020202020204" pitchFamily="34" charset="0"/>
              </a:rPr>
              <a:t>.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What a noble cause. Isn’t that a proud vision, one which you can wrap your arms around?</a:t>
            </a:r>
          </a:p>
        </p:txBody>
      </p:sp>
      <p:sp>
        <p:nvSpPr>
          <p:cNvPr id="239" name="Shape 23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280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nim background">
    <p:spTree>
      <p:nvGrpSpPr>
        <p:cNvPr id="1" name=""/>
        <p:cNvGrpSpPr/>
        <p:nvPr/>
      </p:nvGrpSpPr>
      <p:grpSpPr>
        <a:xfrm>
          <a:off x="0" y="0"/>
          <a:ext cx="0" cy="0"/>
          <a:chOff x="0" y="0"/>
          <a:chExt cx="0" cy="0"/>
        </a:xfrm>
      </p:grpSpPr>
      <p:pic>
        <p:nvPicPr>
          <p:cNvPr id="5" name="Picture 4" descr="DENIM FULL SC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4800" y="361950"/>
            <a:ext cx="8610600" cy="634603"/>
          </a:xfrm>
          <a:prstGeom prst="rect">
            <a:avLst/>
          </a:prstGeom>
        </p:spPr>
        <p:txBody>
          <a:bodyPr/>
          <a:lstStyle>
            <a:lvl1pPr algn="ctr">
              <a:defRPr sz="3600" b="1">
                <a:solidFill>
                  <a:schemeClr val="bg1"/>
                </a:solidFill>
                <a:latin typeface="Arial" pitchFamily="34" charset="0"/>
                <a:cs typeface="Arial" pitchFamily="34" charset="0"/>
              </a:defRPr>
            </a:lvl1pPr>
          </a:lstStyle>
          <a:p>
            <a:r>
              <a:rPr lang="en-US" dirty="0"/>
              <a:t>Click to edit Master title style</a:t>
            </a:r>
          </a:p>
        </p:txBody>
      </p:sp>
      <p:sp>
        <p:nvSpPr>
          <p:cNvPr id="7" name="Text Placeholder 6"/>
          <p:cNvSpPr>
            <a:spLocks noGrp="1"/>
          </p:cNvSpPr>
          <p:nvPr>
            <p:ph type="body" sz="quarter" idx="12"/>
          </p:nvPr>
        </p:nvSpPr>
        <p:spPr>
          <a:xfrm>
            <a:off x="762000" y="1200150"/>
            <a:ext cx="7848600" cy="3124200"/>
          </a:xfrm>
          <a:prstGeom prst="rect">
            <a:avLst/>
          </a:prstGeom>
        </p:spPr>
        <p:txBody>
          <a:bodyPr/>
          <a:lstStyle>
            <a:lvl1pPr>
              <a:buNone/>
              <a:defRPr sz="3200">
                <a:solidFill>
                  <a:schemeClr val="bg1"/>
                </a:solidFill>
                <a:latin typeface="Garamond"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5" name="Picture 4" descr="HEADER 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descr="HEADER 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nim Left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4" name="Shape 22"/>
          <p:cNvSpPr txBox="1">
            <a:spLocks noGrp="1"/>
          </p:cNvSpPr>
          <p:nvPr>
            <p:ph type="body" idx="1"/>
          </p:nvPr>
        </p:nvSpPr>
        <p:spPr>
          <a:xfrm>
            <a:off x="2743200" y="1123950"/>
            <a:ext cx="5943600" cy="34706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nim Left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2895600" y="1314451"/>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nim Right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6858000" y="0"/>
            <a:ext cx="2286000" cy="5143500"/>
          </a:xfrm>
          <a:prstGeom prst="rect">
            <a:avLst/>
          </a:prstGeom>
        </p:spPr>
      </p:pic>
      <p:sp>
        <p:nvSpPr>
          <p:cNvPr id="4" name="Shape 22"/>
          <p:cNvSpPr txBox="1">
            <a:spLocks noGrp="1"/>
          </p:cNvSpPr>
          <p:nvPr>
            <p:ph type="body" idx="1"/>
          </p:nvPr>
        </p:nvSpPr>
        <p:spPr>
          <a:xfrm>
            <a:off x="457200" y="1123950"/>
            <a:ext cx="5943600" cy="36992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nim Right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6858000" y="0"/>
            <a:ext cx="2286000" cy="5143500"/>
          </a:xfrm>
          <a:prstGeom prst="rect">
            <a:avLst/>
          </a:prstGeom>
        </p:spPr>
      </p:pic>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914400" y="1200150"/>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1823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5081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7" name="Picture 6" descr="HEADER BAR w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84404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82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descr="HEADER BAR w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84404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82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nim Left Pin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4" name="Shape 22"/>
          <p:cNvSpPr txBox="1">
            <a:spLocks noGrp="1"/>
          </p:cNvSpPr>
          <p:nvPr>
            <p:ph type="body" idx="1"/>
          </p:nvPr>
        </p:nvSpPr>
        <p:spPr>
          <a:xfrm>
            <a:off x="2743200" y="1123950"/>
            <a:ext cx="5943600" cy="34706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nim Left Pin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2895600" y="1314451"/>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nim Right Pin Bullets">
    <p:spTree>
      <p:nvGrpSpPr>
        <p:cNvPr id="1" name=""/>
        <p:cNvGrpSpPr/>
        <p:nvPr/>
      </p:nvGrpSpPr>
      <p:grpSpPr>
        <a:xfrm>
          <a:off x="0" y="0"/>
          <a:ext cx="0" cy="0"/>
          <a:chOff x="0" y="0"/>
          <a:chExt cx="0" cy="0"/>
        </a:xfrm>
      </p:grpSpPr>
      <p:sp>
        <p:nvSpPr>
          <p:cNvPr id="4" name="Shape 22"/>
          <p:cNvSpPr txBox="1">
            <a:spLocks noGrp="1"/>
          </p:cNvSpPr>
          <p:nvPr>
            <p:ph type="body" idx="1"/>
          </p:nvPr>
        </p:nvSpPr>
        <p:spPr>
          <a:xfrm>
            <a:off x="457200" y="1123950"/>
            <a:ext cx="5943600" cy="36992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6" name="Picture 5" descr="RIGHT SIDEBAR w 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0" y="0"/>
            <a:ext cx="2286000" cy="5143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nim Right Pin Content Block">
    <p:spTree>
      <p:nvGrpSpPr>
        <p:cNvPr id="1" name=""/>
        <p:cNvGrpSpPr/>
        <p:nvPr/>
      </p:nvGrpSpPr>
      <p:grpSpPr>
        <a:xfrm>
          <a:off x="0" y="0"/>
          <a:ext cx="0" cy="0"/>
          <a:chOff x="0" y="0"/>
          <a:chExt cx="0" cy="0"/>
        </a:xfrm>
      </p:grpSpPr>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914400" y="1200150"/>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 name="Picture 6" descr="RIGHT SIDEBAR w 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0" y="0"/>
            <a:ext cx="2286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6" r:id="rId2"/>
    <p:sldLayoutId id="2147483664" r:id="rId3"/>
    <p:sldLayoutId id="2147483663" r:id="rId4"/>
    <p:sldLayoutId id="2147483657" r:id="rId5"/>
    <p:sldLayoutId id="2147483665" r:id="rId6"/>
    <p:sldLayoutId id="2147483672" r:id="rId7"/>
    <p:sldLayoutId id="2147483666" r:id="rId8"/>
    <p:sldLayoutId id="2147483668" r:id="rId9"/>
    <p:sldLayoutId id="2147483661" r:id="rId10"/>
    <p:sldLayoutId id="2147483662" r:id="rId11"/>
    <p:sldLayoutId id="2147483671" r:id="rId12"/>
    <p:sldLayoutId id="2147483667" r:id="rId13"/>
    <p:sldLayoutId id="2147483674" r:id="rId14"/>
    <p:sldLayoutId id="2147483675"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notesSlide" Target="../notesSlides/notesSlide37.xml"/><Relationship Id="rId16"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a:extLst>
              <a:ext uri="{FF2B5EF4-FFF2-40B4-BE49-F238E27FC236}">
                <a16:creationId xmlns:a16="http://schemas.microsoft.com/office/drawing/2014/main" id="{AB88A265-5C1F-44DA-AAEF-60393EC55035}"/>
              </a:ext>
            </a:extLst>
          </p:cNvPr>
          <p:cNvSpPr txBox="1">
            <a:spLocks/>
          </p:cNvSpPr>
          <p:nvPr/>
        </p:nvSpPr>
        <p:spPr>
          <a:xfrm>
            <a:off x="0" y="571500"/>
            <a:ext cx="9144000" cy="155971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3600" b="1" i="0" u="none" strike="noStrike" cap="none">
                <a:solidFill>
                  <a:schemeClr val="bg1"/>
                </a:solidFill>
                <a:latin typeface="Arial" pitchFamily="34" charset="0"/>
                <a:ea typeface="Arial"/>
                <a:cs typeface="Arial" pitchFamily="34" charset="0"/>
                <a:sym typeface="Arial"/>
              </a:defRPr>
            </a:lvl1pPr>
          </a:lstStyle>
          <a:p>
            <a:pPr>
              <a:buSzPct val="25000"/>
            </a:pPr>
            <a:r>
              <a:rPr lang="en-US" sz="5400" dirty="0">
                <a:solidFill>
                  <a:schemeClr val="lt1"/>
                </a:solidFill>
                <a:latin typeface="Arial"/>
                <a:cs typeface="Arial"/>
              </a:rPr>
              <a:t>Charting your</a:t>
            </a:r>
          </a:p>
          <a:p>
            <a:pPr>
              <a:buSzPct val="25000"/>
            </a:pPr>
            <a:r>
              <a:rPr lang="en-US" sz="5400" dirty="0">
                <a:solidFill>
                  <a:schemeClr val="lt1"/>
                </a:solidFill>
                <a:latin typeface="Arial"/>
                <a:cs typeface="Arial"/>
              </a:rPr>
              <a:t>club’s future</a:t>
            </a:r>
          </a:p>
        </p:txBody>
      </p:sp>
      <p:sp>
        <p:nvSpPr>
          <p:cNvPr id="5" name="Shape 137">
            <a:extLst>
              <a:ext uri="{FF2B5EF4-FFF2-40B4-BE49-F238E27FC236}">
                <a16:creationId xmlns:a16="http://schemas.microsoft.com/office/drawing/2014/main" id="{9D2B8062-4321-46B6-9D6F-DE7321FB27B4}"/>
              </a:ext>
            </a:extLst>
          </p:cNvPr>
          <p:cNvSpPr txBox="1">
            <a:spLocks/>
          </p:cNvSpPr>
          <p:nvPr/>
        </p:nvSpPr>
        <p:spPr>
          <a:xfrm>
            <a:off x="1371600" y="2876550"/>
            <a:ext cx="6400799" cy="51435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80000"/>
              </a:lnSpc>
              <a:buClr>
                <a:schemeClr val="lt1"/>
              </a:buClr>
              <a:buSzPct val="25000"/>
              <a:buFont typeface="Arial"/>
              <a:buNone/>
            </a:pPr>
            <a:r>
              <a:rPr lang="en-US" sz="3600" b="1" dirty="0">
                <a:solidFill>
                  <a:schemeClr val="lt1"/>
                </a:solidFill>
                <a:latin typeface="Garamond" panose="02020404030301010803" pitchFamily="18" charset="0"/>
              </a:rPr>
              <a:t>Kiwanis International </a:t>
            </a:r>
          </a:p>
          <a:p>
            <a:pPr algn="ctr">
              <a:lnSpc>
                <a:spcPct val="80000"/>
              </a:lnSpc>
              <a:buClr>
                <a:schemeClr val="lt1"/>
              </a:buClr>
              <a:buSzPct val="25000"/>
              <a:buFont typeface="Arial"/>
              <a:buNone/>
            </a:pPr>
            <a:r>
              <a:rPr lang="en-US" sz="3600" b="1" dirty="0">
                <a:solidFill>
                  <a:schemeClr val="lt1"/>
                </a:solidFill>
                <a:latin typeface="Garamond" panose="02020404030301010803" pitchFamily="18" charset="0"/>
              </a:rPr>
              <a:t>Strategic Plan</a:t>
            </a:r>
          </a:p>
        </p:txBody>
      </p:sp>
      <p:pic>
        <p:nvPicPr>
          <p:cNvPr id="6" name="Shape 139" descr="http://www.kiwanis.org/docs/default-source/marketing-and-pr/logos/kiwanis-international-logos/logo_kiwanis_seal_revB416A8A3311D9F6CAE531CD815EE7B3098ADAAF13E7FBCDCEA42B38C7EF52CCCC50CE322B735796E2B75BA5C7654DE2D9C29AD22398D4D3215EB08C193980586B66E4AA71EF5890B5F3A2812AEF2A1AA65FBAA596F31D2D239A4CB1B60E8C2DB61F58C46B6783A84A1086222.png?sfvrsn=4">
            <a:extLst>
              <a:ext uri="{FF2B5EF4-FFF2-40B4-BE49-F238E27FC236}">
                <a16:creationId xmlns:a16="http://schemas.microsoft.com/office/drawing/2014/main" id="{BE9814C7-2D9E-4FFE-B51B-4B746C850836}"/>
              </a:ext>
            </a:extLst>
          </p:cNvPr>
          <p:cNvPicPr preferRelativeResize="0"/>
          <p:nvPr/>
        </p:nvPicPr>
        <p:blipFill rotWithShape="1">
          <a:blip r:embed="rId3">
            <a:alphaModFix/>
          </a:blip>
          <a:srcRect/>
          <a:stretch/>
        </p:blipFill>
        <p:spPr>
          <a:xfrm rot="-1052363">
            <a:off x="7126013" y="3144563"/>
            <a:ext cx="2103120" cy="2103120"/>
          </a:xfrm>
          <a:prstGeom prst="rect">
            <a:avLst/>
          </a:prstGeom>
          <a:noFill/>
          <a:ln>
            <a:noFill/>
          </a:ln>
        </p:spPr>
      </p:pic>
    </p:spTree>
    <p:extLst>
      <p:ext uri="{BB962C8B-B14F-4D97-AF65-F5344CB8AC3E}">
        <p14:creationId xmlns:p14="http://schemas.microsoft.com/office/powerpoint/2010/main" val="194861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Shape 247"/>
          <p:cNvSpPr txBox="1"/>
          <p:nvPr/>
        </p:nvSpPr>
        <p:spPr>
          <a:xfrm>
            <a:off x="0" y="1352550"/>
            <a:ext cx="9144000" cy="1257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600" b="0" i="0" u="none" strike="noStrike" cap="none" dirty="0">
                <a:solidFill>
                  <a:schemeClr val="dk1"/>
                </a:solidFill>
                <a:latin typeface="Garamond" panose="02020404030301010803" pitchFamily="18" charset="0"/>
                <a:sym typeface="Arial"/>
              </a:rPr>
              <a:t>Our </a:t>
            </a:r>
            <a:r>
              <a:rPr lang="en-US" sz="2600" b="1" i="0" u="none" strike="noStrike" cap="none" dirty="0">
                <a:solidFill>
                  <a:schemeClr val="dk1"/>
                </a:solidFill>
                <a:latin typeface="Garamond" panose="02020404030301010803" pitchFamily="18" charset="0"/>
                <a:sym typeface="Arial"/>
              </a:rPr>
              <a:t>global network </a:t>
            </a:r>
            <a:r>
              <a:rPr lang="en-US" sz="2600" b="0" i="0" u="none" strike="noStrike" cap="none" dirty="0">
                <a:solidFill>
                  <a:schemeClr val="dk1"/>
                </a:solidFill>
                <a:latin typeface="Garamond" panose="02020404030301010803" pitchFamily="18" charset="0"/>
                <a:sym typeface="Arial"/>
              </a:rPr>
              <a:t>includes </a:t>
            </a:r>
            <a:r>
              <a:rPr lang="en-US" sz="2600" b="0" u="none" strike="noStrike" cap="none" dirty="0">
                <a:solidFill>
                  <a:schemeClr val="dk1"/>
                </a:solidFill>
                <a:latin typeface="Garamond" panose="02020404030301010803" pitchFamily="18" charset="0"/>
                <a:sym typeface="Arial"/>
              </a:rPr>
              <a:t>a dynamic family of clubs, individual supporters, alumni, donors, NGO partners and corporate sponsors.  </a:t>
            </a:r>
          </a:p>
          <a:p>
            <a:pPr marL="0" marR="0" lvl="0" indent="0" algn="ctr" rtl="0">
              <a:lnSpc>
                <a:spcPct val="100000"/>
              </a:lnSpc>
              <a:spcBef>
                <a:spcPts val="480"/>
              </a:spcBef>
              <a:spcAft>
                <a:spcPts val="0"/>
              </a:spcAft>
              <a:buClr>
                <a:schemeClr val="dk1"/>
              </a:buClr>
              <a:buSzPct val="25000"/>
              <a:buFont typeface="Arial"/>
              <a:buNone/>
            </a:pPr>
            <a:r>
              <a:rPr lang="en-US" sz="2600" b="0" i="0" u="none" strike="noStrike" cap="none" dirty="0">
                <a:solidFill>
                  <a:schemeClr val="dk1"/>
                </a:solidFill>
                <a:latin typeface="Garamond" panose="02020404030301010803" pitchFamily="18" charset="0"/>
                <a:sym typeface="Arial"/>
              </a:rPr>
              <a:t> </a:t>
            </a:r>
          </a:p>
        </p:txBody>
      </p:sp>
      <p:sp>
        <p:nvSpPr>
          <p:cNvPr id="2" name="Title 1">
            <a:extLst>
              <a:ext uri="{FF2B5EF4-FFF2-40B4-BE49-F238E27FC236}">
                <a16:creationId xmlns:a16="http://schemas.microsoft.com/office/drawing/2014/main" id="{77A26896-117B-4E94-9B66-C0BE8243B541}"/>
              </a:ext>
            </a:extLst>
          </p:cNvPr>
          <p:cNvSpPr>
            <a:spLocks noGrp="1"/>
          </p:cNvSpPr>
          <p:nvPr>
            <p:ph type="title"/>
          </p:nvPr>
        </p:nvSpPr>
        <p:spPr/>
        <p:txBody>
          <a:bodyPr/>
          <a:lstStyle/>
          <a:p>
            <a:r>
              <a:rPr lang="en-US" dirty="0"/>
              <a:t>Vivid Description</a:t>
            </a:r>
          </a:p>
        </p:txBody>
      </p:sp>
      <p:sp>
        <p:nvSpPr>
          <p:cNvPr id="246" name="Shape 246"/>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248" name="Shape 248"/>
          <p:cNvSpPr txBox="1"/>
          <p:nvPr/>
        </p:nvSpPr>
        <p:spPr>
          <a:xfrm>
            <a:off x="0" y="2311618"/>
            <a:ext cx="91440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600" b="0" i="0" u="none" strike="noStrike" cap="none" dirty="0">
                <a:solidFill>
                  <a:schemeClr val="dk1"/>
                </a:solidFill>
                <a:latin typeface="Garamond" panose="02020404030301010803" pitchFamily="18" charset="0"/>
                <a:sym typeface="Arial"/>
              </a:rPr>
              <a:t>Every </a:t>
            </a:r>
            <a:r>
              <a:rPr lang="en-US" sz="2600" b="1" i="0" u="none" strike="noStrike" cap="none" dirty="0">
                <a:solidFill>
                  <a:schemeClr val="dk1"/>
                </a:solidFill>
                <a:latin typeface="Garamond" panose="02020404030301010803" pitchFamily="18" charset="0"/>
                <a:sym typeface="Arial"/>
              </a:rPr>
              <a:t>community</a:t>
            </a:r>
            <a:r>
              <a:rPr lang="en-US" sz="2600" b="0" i="0" u="none" strike="noStrike" cap="none" dirty="0">
                <a:solidFill>
                  <a:schemeClr val="dk1"/>
                </a:solidFill>
                <a:latin typeface="Garamond" panose="02020404030301010803" pitchFamily="18" charset="0"/>
                <a:sym typeface="Arial"/>
              </a:rPr>
              <a:t> around the world has an opportunity to participate in or benefit from a Kiwanis experience.</a:t>
            </a:r>
          </a:p>
          <a:p>
            <a:pPr marL="0" marR="0" lvl="0" indent="0" algn="ctr" rtl="0">
              <a:lnSpc>
                <a:spcPct val="100000"/>
              </a:lnSpc>
              <a:spcBef>
                <a:spcPts val="480"/>
              </a:spcBef>
              <a:spcAft>
                <a:spcPts val="0"/>
              </a:spcAft>
              <a:buClr>
                <a:schemeClr val="dk1"/>
              </a:buClr>
              <a:buSzPct val="25000"/>
              <a:buFont typeface="Arial"/>
              <a:buNone/>
            </a:pPr>
            <a:r>
              <a:rPr lang="en-US" sz="2600" b="0" i="0" u="none" strike="noStrike" cap="none" dirty="0">
                <a:solidFill>
                  <a:schemeClr val="dk1"/>
                </a:solidFill>
                <a:latin typeface="Garamond" panose="02020404030301010803" pitchFamily="18" charset="0"/>
                <a:sym typeface="Arial"/>
              </a:rPr>
              <a:t> </a:t>
            </a:r>
          </a:p>
        </p:txBody>
      </p:sp>
      <p:sp>
        <p:nvSpPr>
          <p:cNvPr id="249" name="Shape 249"/>
          <p:cNvSpPr txBox="1"/>
          <p:nvPr/>
        </p:nvSpPr>
        <p:spPr>
          <a:xfrm>
            <a:off x="0" y="3219450"/>
            <a:ext cx="9144000" cy="18859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600" b="0" i="0" u="none" strike="noStrike" cap="none" dirty="0">
                <a:solidFill>
                  <a:schemeClr val="dk1"/>
                </a:solidFill>
                <a:latin typeface="Garamond" panose="02020404030301010803" pitchFamily="18" charset="0"/>
                <a:sym typeface="Arial"/>
              </a:rPr>
              <a:t>Based upon a </a:t>
            </a:r>
            <a:r>
              <a:rPr lang="en-US" sz="2600" b="1" i="0" u="none" strike="noStrike" cap="none" dirty="0">
                <a:solidFill>
                  <a:schemeClr val="dk1"/>
                </a:solidFill>
                <a:latin typeface="Garamond" panose="02020404030301010803" pitchFamily="18" charset="0"/>
                <a:sym typeface="Arial"/>
              </a:rPr>
              <a:t>legacy of service</a:t>
            </a:r>
            <a:r>
              <a:rPr lang="en-US" sz="2600" b="0" i="0" u="none" strike="noStrike" cap="none" dirty="0">
                <a:solidFill>
                  <a:schemeClr val="dk1"/>
                </a:solidFill>
                <a:latin typeface="Garamond" panose="02020404030301010803" pitchFamily="18" charset="0"/>
                <a:sym typeface="Arial"/>
              </a:rPr>
              <a:t>, this </a:t>
            </a:r>
            <a:r>
              <a:rPr lang="en-US" sz="2600" b="1" i="0" u="none" strike="noStrike" cap="none" dirty="0">
                <a:solidFill>
                  <a:schemeClr val="dk1"/>
                </a:solidFill>
                <a:latin typeface="Garamond" panose="02020404030301010803" pitchFamily="18" charset="0"/>
                <a:sym typeface="Arial"/>
              </a:rPr>
              <a:t>global network </a:t>
            </a:r>
            <a:r>
              <a:rPr lang="en-US" sz="2600" b="0" i="0" u="none" strike="noStrike" cap="none" dirty="0">
                <a:solidFill>
                  <a:schemeClr val="dk1"/>
                </a:solidFill>
                <a:latin typeface="Garamond" panose="02020404030301010803" pitchFamily="18" charset="0"/>
                <a:sym typeface="Arial"/>
              </a:rPr>
              <a:t>is dedicated to </a:t>
            </a:r>
            <a:r>
              <a:rPr lang="en-US" sz="2600" b="1" i="0" u="none" strike="noStrike" cap="none" dirty="0">
                <a:solidFill>
                  <a:schemeClr val="dk1"/>
                </a:solidFill>
                <a:latin typeface="Garamond" panose="02020404030301010803" pitchFamily="18" charset="0"/>
                <a:sym typeface="Arial"/>
              </a:rPr>
              <a:t>building community </a:t>
            </a:r>
            <a:r>
              <a:rPr lang="en-US" sz="2600" b="0" i="0" u="none" strike="noStrike" cap="none" dirty="0">
                <a:solidFill>
                  <a:schemeClr val="dk1"/>
                </a:solidFill>
                <a:latin typeface="Garamond" panose="02020404030301010803" pitchFamily="18" charset="0"/>
                <a:sym typeface="Arial"/>
              </a:rPr>
              <a:t>and </a:t>
            </a:r>
            <a:r>
              <a:rPr lang="en-US" sz="2600" b="0" u="none" strike="noStrike" cap="none" dirty="0">
                <a:solidFill>
                  <a:schemeClr val="dk1"/>
                </a:solidFill>
                <a:latin typeface="Garamond" panose="02020404030301010803" pitchFamily="18" charset="0"/>
                <a:sym typeface="Arial"/>
              </a:rPr>
              <a:t>improving lives by providing opportunities for service, fellowship, leadership, and philanthropy according to local needs, cultures, and member interests.</a:t>
            </a:r>
          </a:p>
        </p:txBody>
      </p:sp>
    </p:spTree>
    <p:extLst>
      <p:ext uri="{BB962C8B-B14F-4D97-AF65-F5344CB8AC3E}">
        <p14:creationId xmlns:p14="http://schemas.microsoft.com/office/powerpoint/2010/main" val="10253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subTnLst>
                                    <p:set>
                                      <p:cBhvr override="childStyle">
                                        <p:cTn dur="1" fill="hold" display="0" masterRel="nextClick" afterEffect="1"/>
                                        <p:tgtEl>
                                          <p:spTgt spid="24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subTnLst>
                                    <p:set>
                                      <p:cBhvr override="childStyle">
                                        <p:cTn dur="1" fill="hold" display="0" masterRel="nextClick" afterEffect="1"/>
                                        <p:tgtEl>
                                          <p:spTgt spid="2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Effect transition="in" filter="fade">
                                      <p:cBhvr>
                                        <p:cTn id="17" dur="1000"/>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500"/>
                                        <p:tgtEl>
                                          <p:spTgt spid="247"/>
                                        </p:tgtEl>
                                      </p:cBhvr>
                                    </p:animEffect>
                                  </p:childTnLst>
                                </p:cTn>
                              </p:par>
                              <p:par>
                                <p:cTn id="23" presetID="10" presetClass="entr" presetSubtype="0" fill="hold" nodeType="withEffect">
                                  <p:stCondLst>
                                    <p:cond delay="0"/>
                                  </p:stCondLst>
                                  <p:childTnLst>
                                    <p:set>
                                      <p:cBhvr>
                                        <p:cTn id="24" dur="1" fill="hold">
                                          <p:stCondLst>
                                            <p:cond delay="0"/>
                                          </p:stCondLst>
                                        </p:cTn>
                                        <p:tgtEl>
                                          <p:spTgt spid="248"/>
                                        </p:tgtEl>
                                        <p:attrNameLst>
                                          <p:attrName>style.visibility</p:attrName>
                                        </p:attrNameLst>
                                      </p:cBhvr>
                                      <p:to>
                                        <p:strVal val="visible"/>
                                      </p:to>
                                    </p:set>
                                    <p:animEffect transition="in" filter="fade">
                                      <p:cBhvr>
                                        <p:cTn id="25"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Shape 258"/>
          <p:cNvSpPr txBox="1"/>
          <p:nvPr/>
        </p:nvSpPr>
        <p:spPr>
          <a:xfrm>
            <a:off x="304800" y="1409700"/>
            <a:ext cx="8534400" cy="35242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7000" dirty="0">
                <a:solidFill>
                  <a:schemeClr val="dk1"/>
                </a:solidFill>
                <a:latin typeface="Garamond" panose="02020404030301010803" pitchFamily="18" charset="0"/>
                <a:sym typeface="Arial"/>
              </a:rPr>
              <a:t>What is your club’s vivid description? </a:t>
            </a:r>
          </a:p>
        </p:txBody>
      </p:sp>
      <p:sp>
        <p:nvSpPr>
          <p:cNvPr id="2" name="Title 1">
            <a:extLst>
              <a:ext uri="{FF2B5EF4-FFF2-40B4-BE49-F238E27FC236}">
                <a16:creationId xmlns:a16="http://schemas.microsoft.com/office/drawing/2014/main" id="{1730B04F-C42E-4411-A16A-C64854280CF2}"/>
              </a:ext>
            </a:extLst>
          </p:cNvPr>
          <p:cNvSpPr>
            <a:spLocks noGrp="1"/>
          </p:cNvSpPr>
          <p:nvPr>
            <p:ph type="title"/>
          </p:nvPr>
        </p:nvSpPr>
        <p:spPr/>
        <p:txBody>
          <a:bodyPr/>
          <a:lstStyle/>
          <a:p>
            <a:r>
              <a:rPr lang="en-US" dirty="0"/>
              <a:t>Your club’s vision</a:t>
            </a:r>
          </a:p>
        </p:txBody>
      </p:sp>
      <p:sp>
        <p:nvSpPr>
          <p:cNvPr id="261" name="Shape 26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738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70" name="Shape 270"/>
          <p:cNvPicPr preferRelativeResize="0"/>
          <p:nvPr/>
        </p:nvPicPr>
        <p:blipFill rotWithShape="1">
          <a:blip r:embed="rId3">
            <a:alphaModFix/>
          </a:blip>
          <a:srcRect t="52572"/>
          <a:stretch/>
        </p:blipFill>
        <p:spPr>
          <a:xfrm>
            <a:off x="510275" y="3160889"/>
            <a:ext cx="8100324" cy="1906410"/>
          </a:xfrm>
          <a:prstGeom prst="rect">
            <a:avLst/>
          </a:prstGeom>
          <a:noFill/>
          <a:ln>
            <a:noFill/>
          </a:ln>
        </p:spPr>
      </p:pic>
      <p:sp>
        <p:nvSpPr>
          <p:cNvPr id="271" name="Shape 27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12</a:t>
            </a:fld>
            <a:endParaRPr lang="en-US" sz="1200">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37242EE1-5ABA-4614-8E0A-8DC7DB44D670}"/>
              </a:ext>
            </a:extLst>
          </p:cNvPr>
          <p:cNvSpPr txBox="1"/>
          <p:nvPr/>
        </p:nvSpPr>
        <p:spPr>
          <a:xfrm>
            <a:off x="259644" y="1241778"/>
            <a:ext cx="8669867" cy="1754326"/>
          </a:xfrm>
          <a:prstGeom prst="rect">
            <a:avLst/>
          </a:prstGeom>
          <a:noFill/>
        </p:spPr>
        <p:txBody>
          <a:bodyPr wrap="square" rtlCol="0">
            <a:spAutoFit/>
          </a:bodyPr>
          <a:lstStyle/>
          <a:p>
            <a:pPr algn="ctr"/>
            <a:r>
              <a:rPr lang="en-US" sz="5400" b="1" dirty="0">
                <a:solidFill>
                  <a:srgbClr val="09121F"/>
                </a:solidFill>
                <a:effectLst>
                  <a:outerShdw blurRad="38100" dist="38100" dir="2700000" algn="tl">
                    <a:srgbClr val="000000">
                      <a:alpha val="43137"/>
                    </a:srgbClr>
                  </a:outerShdw>
                </a:effectLst>
              </a:rPr>
              <a:t>The Kiwanis International Strategic Plan</a:t>
            </a:r>
          </a:p>
        </p:txBody>
      </p:sp>
    </p:spTree>
    <p:extLst>
      <p:ext uri="{BB962C8B-B14F-4D97-AF65-F5344CB8AC3E}">
        <p14:creationId xmlns:p14="http://schemas.microsoft.com/office/powerpoint/2010/main" val="42000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1D67-4233-4742-A260-6D7C2407C02F}"/>
              </a:ext>
            </a:extLst>
          </p:cNvPr>
          <p:cNvSpPr>
            <a:spLocks noGrp="1"/>
          </p:cNvSpPr>
          <p:nvPr>
            <p:ph type="title"/>
          </p:nvPr>
        </p:nvSpPr>
        <p:spPr>
          <a:xfrm>
            <a:off x="2286000" y="730803"/>
            <a:ext cx="6858000" cy="634603"/>
          </a:xfrm>
        </p:spPr>
        <p:txBody>
          <a:bodyPr/>
          <a:lstStyle/>
          <a:p>
            <a:r>
              <a:rPr lang="en-US" dirty="0"/>
              <a:t>The strategic </a:t>
            </a:r>
            <a:br>
              <a:rPr lang="en-US" dirty="0"/>
            </a:br>
            <a:r>
              <a:rPr lang="en-US" dirty="0"/>
              <a:t>planning process</a:t>
            </a:r>
          </a:p>
        </p:txBody>
      </p:sp>
      <p:sp>
        <p:nvSpPr>
          <p:cNvPr id="3" name="Text Placeholder 2">
            <a:extLst>
              <a:ext uri="{FF2B5EF4-FFF2-40B4-BE49-F238E27FC236}">
                <a16:creationId xmlns:a16="http://schemas.microsoft.com/office/drawing/2014/main" id="{0F2D5DA2-5425-4E6E-A8C6-09D9AECDE204}"/>
              </a:ext>
            </a:extLst>
          </p:cNvPr>
          <p:cNvSpPr>
            <a:spLocks noGrp="1"/>
          </p:cNvSpPr>
          <p:nvPr>
            <p:ph type="body" idx="1"/>
          </p:nvPr>
        </p:nvSpPr>
        <p:spPr>
          <a:xfrm>
            <a:off x="3200400" y="2127406"/>
            <a:ext cx="5861806" cy="1968344"/>
          </a:xfrm>
        </p:spPr>
        <p:txBody>
          <a:bodyPr/>
          <a:lstStyle/>
          <a:p>
            <a:pPr marL="779054" lvl="1" indent="-457200">
              <a:spcBef>
                <a:spcPts val="0"/>
              </a:spcBef>
              <a:buSzPct val="100000"/>
              <a:buFont typeface="Arial" panose="020B0604020202020204" pitchFamily="34" charset="0"/>
              <a:buChar char="•"/>
            </a:pPr>
            <a:r>
              <a:rPr lang="en-US" sz="3200" dirty="0">
                <a:latin typeface="Garamond" panose="02020404030301010803" pitchFamily="18" charset="0"/>
                <a:ea typeface="Arial"/>
                <a:cs typeface="Arial"/>
                <a:sym typeface="Arial"/>
              </a:rPr>
              <a:t>Where are we now? </a:t>
            </a:r>
          </a:p>
          <a:p>
            <a:pPr marL="779054" lvl="1" indent="-457200">
              <a:spcBef>
                <a:spcPts val="0"/>
              </a:spcBef>
              <a:buSzPct val="100000"/>
              <a:buFont typeface="Arial" panose="020B0604020202020204" pitchFamily="34" charset="0"/>
              <a:buChar char="•"/>
            </a:pPr>
            <a:r>
              <a:rPr lang="en-US" sz="3200" dirty="0">
                <a:latin typeface="Garamond" panose="02020404030301010803" pitchFamily="18" charset="0"/>
                <a:ea typeface="Arial"/>
                <a:cs typeface="Arial"/>
                <a:sym typeface="Arial"/>
              </a:rPr>
              <a:t>Where are we going?</a:t>
            </a:r>
          </a:p>
          <a:p>
            <a:pPr marL="779054" lvl="1" indent="-457200">
              <a:spcBef>
                <a:spcPts val="0"/>
              </a:spcBef>
              <a:buSzPct val="100000"/>
              <a:buFont typeface="Arial" panose="020B0604020202020204" pitchFamily="34" charset="0"/>
              <a:buChar char="•"/>
            </a:pPr>
            <a:r>
              <a:rPr lang="en-US" sz="3200" dirty="0">
                <a:latin typeface="Garamond" panose="02020404030301010803" pitchFamily="18" charset="0"/>
                <a:ea typeface="Arial"/>
                <a:cs typeface="Arial"/>
                <a:sym typeface="Arial"/>
              </a:rPr>
              <a:t>How will we get there?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0524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1" name="Shape 281"/>
          <p:cNvSpPr txBox="1"/>
          <p:nvPr/>
        </p:nvSpPr>
        <p:spPr>
          <a:xfrm>
            <a:off x="876300" y="1428750"/>
            <a:ext cx="7886700" cy="3314700"/>
          </a:xfrm>
          <a:prstGeom prst="rect">
            <a:avLst/>
          </a:prstGeom>
          <a:noFill/>
          <a:ln>
            <a:noFill/>
          </a:ln>
        </p:spPr>
        <p:txBody>
          <a:bodyPr lIns="91425" tIns="45700" rIns="91425" bIns="45700" anchor="t" anchorCtr="0">
            <a:noAutofit/>
          </a:bodyPr>
          <a:lstStyle/>
          <a:p>
            <a:pPr marL="914400" marR="0" lvl="0" indent="-457200" algn="l" rtl="0">
              <a:lnSpc>
                <a:spcPct val="150000"/>
              </a:lnSpc>
              <a:spcBef>
                <a:spcPts val="0"/>
              </a:spcBef>
              <a:spcAft>
                <a:spcPts val="0"/>
              </a:spcAft>
              <a:buClr>
                <a:schemeClr val="tx1"/>
              </a:buClr>
              <a:buSzPct val="99264"/>
              <a:buFont typeface="Arial" panose="020B0604020202020204" pitchFamily="34" charset="0"/>
              <a:buChar char="•"/>
            </a:pPr>
            <a:r>
              <a:rPr lang="en-US" sz="3375" b="1" dirty="0">
                <a:solidFill>
                  <a:schemeClr val="tx1"/>
                </a:solidFill>
                <a:latin typeface="Garamond" panose="02020404030301010803" pitchFamily="18" charset="0"/>
                <a:sym typeface="Arial"/>
              </a:rPr>
              <a:t>Reframes</a:t>
            </a:r>
          </a:p>
          <a:p>
            <a:pPr marL="1371600" marR="0" lvl="2" indent="-457200" algn="l" rtl="0">
              <a:lnSpc>
                <a:spcPct val="150000"/>
              </a:lnSpc>
              <a:spcBef>
                <a:spcPts val="0"/>
              </a:spcBef>
              <a:spcAft>
                <a:spcPts val="0"/>
              </a:spcAft>
              <a:buClr>
                <a:schemeClr val="tx1"/>
              </a:buClr>
              <a:buSzPct val="99264"/>
              <a:buFont typeface="Arial" panose="020B0604020202020204" pitchFamily="34" charset="0"/>
              <a:buChar char="•"/>
            </a:pPr>
            <a:r>
              <a:rPr lang="en-US" sz="3375" b="1" i="0" u="none" strike="noStrike" cap="none" dirty="0">
                <a:solidFill>
                  <a:schemeClr val="tx1"/>
                </a:solidFill>
                <a:latin typeface="Garamond" panose="02020404030301010803" pitchFamily="18" charset="0"/>
                <a:sym typeface="Arial"/>
              </a:rPr>
              <a:t>Refocuses</a:t>
            </a:r>
          </a:p>
          <a:p>
            <a:pPr marL="2286000" marR="0" lvl="4" indent="-457200" algn="l" rtl="0">
              <a:lnSpc>
                <a:spcPct val="150000"/>
              </a:lnSpc>
              <a:spcBef>
                <a:spcPts val="0"/>
              </a:spcBef>
              <a:spcAft>
                <a:spcPts val="0"/>
              </a:spcAft>
              <a:buClr>
                <a:schemeClr val="tx1"/>
              </a:buClr>
              <a:buSzPct val="99264"/>
              <a:buFont typeface="Arial" panose="020B0604020202020204" pitchFamily="34" charset="0"/>
              <a:buChar char="•"/>
            </a:pPr>
            <a:r>
              <a:rPr lang="en-US" sz="3375" b="1" i="0" u="none" strike="noStrike" cap="none" dirty="0">
                <a:solidFill>
                  <a:schemeClr val="tx1"/>
                </a:solidFill>
                <a:latin typeface="Garamond" panose="02020404030301010803" pitchFamily="18" charset="0"/>
                <a:sym typeface="Arial"/>
              </a:rPr>
              <a:t>Renews</a:t>
            </a:r>
          </a:p>
          <a:p>
            <a:pPr marL="3200400" marR="0" lvl="6" indent="-457200" algn="l" rtl="0">
              <a:lnSpc>
                <a:spcPct val="150000"/>
              </a:lnSpc>
              <a:spcBef>
                <a:spcPts val="0"/>
              </a:spcBef>
              <a:spcAft>
                <a:spcPts val="0"/>
              </a:spcAft>
              <a:buClr>
                <a:schemeClr val="tx1"/>
              </a:buClr>
              <a:buSzPct val="99264"/>
              <a:buFont typeface="Arial" panose="020B0604020202020204" pitchFamily="34" charset="0"/>
              <a:buChar char="•"/>
            </a:pPr>
            <a:r>
              <a:rPr lang="en-US" sz="3375" b="1" i="0" u="none" strike="noStrike" cap="none" dirty="0">
                <a:solidFill>
                  <a:schemeClr val="tx1"/>
                </a:solidFill>
                <a:latin typeface="Garamond" panose="02020404030301010803" pitchFamily="18" charset="0"/>
                <a:sym typeface="Arial"/>
              </a:rPr>
              <a:t>Re-energizes</a:t>
            </a:r>
          </a:p>
          <a:p>
            <a:pPr marL="457200" marR="0" lvl="0" indent="-457200" algn="ctr" rtl="0">
              <a:lnSpc>
                <a:spcPct val="150000"/>
              </a:lnSpc>
              <a:spcBef>
                <a:spcPts val="675"/>
              </a:spcBef>
              <a:spcAft>
                <a:spcPts val="0"/>
              </a:spcAft>
              <a:buClr>
                <a:schemeClr val="tx1"/>
              </a:buClr>
              <a:buFont typeface="Arial" panose="020B0604020202020204" pitchFamily="34" charset="0"/>
              <a:buChar char="•"/>
            </a:pPr>
            <a:endParaRPr sz="3375" b="1" i="0" u="none" strike="noStrike" cap="none" dirty="0">
              <a:solidFill>
                <a:schemeClr val="tx1"/>
              </a:solidFill>
              <a:latin typeface="Garamond" panose="02020404030301010803" pitchFamily="18" charset="0"/>
              <a:sym typeface="Arial"/>
            </a:endParaRPr>
          </a:p>
          <a:p>
            <a:pPr marL="342900" marR="0" lvl="0" indent="-342900" algn="l" rtl="0">
              <a:lnSpc>
                <a:spcPct val="150000"/>
              </a:lnSpc>
              <a:spcBef>
                <a:spcPts val="500"/>
              </a:spcBef>
              <a:spcAft>
                <a:spcPts val="0"/>
              </a:spcAft>
              <a:buClr>
                <a:schemeClr val="tx1"/>
              </a:buClr>
              <a:buFont typeface="Arial" panose="020B0604020202020204" pitchFamily="34" charset="0"/>
              <a:buChar char="•"/>
            </a:pPr>
            <a:endParaRPr sz="2500" b="1" i="0" u="none" strike="noStrike" cap="none" dirty="0">
              <a:solidFill>
                <a:schemeClr val="tx1"/>
              </a:solidFill>
              <a:latin typeface="Garamond" panose="02020404030301010803" pitchFamily="18" charset="0"/>
              <a:sym typeface="Arial"/>
            </a:endParaRPr>
          </a:p>
        </p:txBody>
      </p:sp>
      <p:sp>
        <p:nvSpPr>
          <p:cNvPr id="2" name="Title 1">
            <a:extLst>
              <a:ext uri="{FF2B5EF4-FFF2-40B4-BE49-F238E27FC236}">
                <a16:creationId xmlns:a16="http://schemas.microsoft.com/office/drawing/2014/main" id="{010F028D-2F7D-44E4-8736-5FD40E2DB81E}"/>
              </a:ext>
            </a:extLst>
          </p:cNvPr>
          <p:cNvSpPr>
            <a:spLocks noGrp="1"/>
          </p:cNvSpPr>
          <p:nvPr>
            <p:ph type="title"/>
          </p:nvPr>
        </p:nvSpPr>
        <p:spPr/>
        <p:txBody>
          <a:bodyPr/>
          <a:lstStyle/>
          <a:p>
            <a:r>
              <a:rPr lang="en-US" dirty="0"/>
              <a:t>Effective planning</a:t>
            </a:r>
          </a:p>
        </p:txBody>
      </p:sp>
      <p:sp>
        <p:nvSpPr>
          <p:cNvPr id="280" name="Shape 280"/>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91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1000"/>
                                        <p:tgtEl>
                                          <p:spTgt spid="281">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28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1">
                                            <p:txEl>
                                              <p:pRg st="1" end="1"/>
                                            </p:txEl>
                                          </p:spTgt>
                                        </p:tgtEl>
                                        <p:attrNameLst>
                                          <p:attrName>style.visibility</p:attrName>
                                        </p:attrNameLst>
                                      </p:cBhvr>
                                      <p:to>
                                        <p:strVal val="visible"/>
                                      </p:to>
                                    </p:set>
                                    <p:anim calcmode="lin" valueType="num">
                                      <p:cBhvr additive="base">
                                        <p:cTn id="13" dur="1000"/>
                                        <p:tgtEl>
                                          <p:spTgt spid="281">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281">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1">
                                            <p:txEl>
                                              <p:pRg st="2" end="2"/>
                                            </p:txEl>
                                          </p:spTgt>
                                        </p:tgtEl>
                                        <p:attrNameLst>
                                          <p:attrName>style.visibility</p:attrName>
                                        </p:attrNameLst>
                                      </p:cBhvr>
                                      <p:to>
                                        <p:strVal val="visible"/>
                                      </p:to>
                                    </p:set>
                                    <p:anim calcmode="lin" valueType="num">
                                      <p:cBhvr additive="base">
                                        <p:cTn id="19" dur="1000"/>
                                        <p:tgtEl>
                                          <p:spTgt spid="281">
                                            <p:txEl>
                                              <p:pRg st="2" end="2"/>
                                            </p:txEl>
                                          </p:spTgt>
                                        </p:tgtEl>
                                        <p:attrNameLst>
                                          <p:attrName>ppt_w</p:attrName>
                                        </p:attrNameLst>
                                      </p:cBhvr>
                                      <p:tavLst>
                                        <p:tav tm="0">
                                          <p:val>
                                            <p:strVal val="0"/>
                                          </p:val>
                                        </p:tav>
                                        <p:tav tm="100000">
                                          <p:val>
                                            <p:strVal val="#ppt_w"/>
                                          </p:val>
                                        </p:tav>
                                      </p:tavLst>
                                    </p:anim>
                                    <p:anim calcmode="lin" valueType="num">
                                      <p:cBhvr additive="base">
                                        <p:cTn id="20" dur="1000"/>
                                        <p:tgtEl>
                                          <p:spTgt spid="281">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1">
                                            <p:txEl>
                                              <p:pRg st="3" end="3"/>
                                            </p:txEl>
                                          </p:spTgt>
                                        </p:tgtEl>
                                        <p:attrNameLst>
                                          <p:attrName>style.visibility</p:attrName>
                                        </p:attrNameLst>
                                      </p:cBhvr>
                                      <p:to>
                                        <p:strVal val="visible"/>
                                      </p:to>
                                    </p:set>
                                    <p:anim calcmode="lin" valueType="num">
                                      <p:cBhvr additive="base">
                                        <p:cTn id="25" dur="1000"/>
                                        <p:tgtEl>
                                          <p:spTgt spid="281">
                                            <p:txEl>
                                              <p:pRg st="3" end="3"/>
                                            </p:txEl>
                                          </p:spTgt>
                                        </p:tgtEl>
                                        <p:attrNameLst>
                                          <p:attrName>ppt_w</p:attrName>
                                        </p:attrNameLst>
                                      </p:cBhvr>
                                      <p:tavLst>
                                        <p:tav tm="0">
                                          <p:val>
                                            <p:strVal val="0"/>
                                          </p:val>
                                        </p:tav>
                                        <p:tav tm="100000">
                                          <p:val>
                                            <p:strVal val="#ppt_w"/>
                                          </p:val>
                                        </p:tav>
                                      </p:tavLst>
                                    </p:anim>
                                    <p:anim calcmode="lin" valueType="num">
                                      <p:cBhvr additive="base">
                                        <p:cTn id="26" dur="1000"/>
                                        <p:tgtEl>
                                          <p:spTgt spid="281">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1">
                                            <p:txEl>
                                              <p:pRg st="4" end="4"/>
                                            </p:txEl>
                                          </p:spTgt>
                                        </p:tgtEl>
                                        <p:attrNameLst>
                                          <p:attrName>style.visibility</p:attrName>
                                        </p:attrNameLst>
                                      </p:cBhvr>
                                      <p:to>
                                        <p:strVal val="visible"/>
                                      </p:to>
                                    </p:set>
                                    <p:anim calcmode="lin" valueType="num">
                                      <p:cBhvr additive="base">
                                        <p:cTn id="31" dur="1000"/>
                                        <p:tgtEl>
                                          <p:spTgt spid="281">
                                            <p:txEl>
                                              <p:pRg st="4" end="4"/>
                                            </p:txEl>
                                          </p:spTgt>
                                        </p:tgtEl>
                                        <p:attrNameLst>
                                          <p:attrName>ppt_w</p:attrName>
                                        </p:attrNameLst>
                                      </p:cBhvr>
                                      <p:tavLst>
                                        <p:tav tm="0">
                                          <p:val>
                                            <p:strVal val="0"/>
                                          </p:val>
                                        </p:tav>
                                        <p:tav tm="100000">
                                          <p:val>
                                            <p:strVal val="#ppt_w"/>
                                          </p:val>
                                        </p:tav>
                                      </p:tavLst>
                                    </p:anim>
                                    <p:anim calcmode="lin" valueType="num">
                                      <p:cBhvr additive="base">
                                        <p:cTn id="32" dur="1000"/>
                                        <p:tgtEl>
                                          <p:spTgt spid="281">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81">
                                            <p:txEl>
                                              <p:pRg st="5" end="5"/>
                                            </p:txEl>
                                          </p:spTgt>
                                        </p:tgtEl>
                                        <p:attrNameLst>
                                          <p:attrName>style.visibility</p:attrName>
                                        </p:attrNameLst>
                                      </p:cBhvr>
                                      <p:to>
                                        <p:strVal val="visible"/>
                                      </p:to>
                                    </p:set>
                                    <p:anim calcmode="lin" valueType="num">
                                      <p:cBhvr additive="base">
                                        <p:cTn id="37" dur="1000"/>
                                        <p:tgtEl>
                                          <p:spTgt spid="281">
                                            <p:txEl>
                                              <p:pRg st="5" end="5"/>
                                            </p:txEl>
                                          </p:spTgt>
                                        </p:tgtEl>
                                        <p:attrNameLst>
                                          <p:attrName>ppt_w</p:attrName>
                                        </p:attrNameLst>
                                      </p:cBhvr>
                                      <p:tavLst>
                                        <p:tav tm="0">
                                          <p:val>
                                            <p:strVal val="0"/>
                                          </p:val>
                                        </p:tav>
                                        <p:tav tm="100000">
                                          <p:val>
                                            <p:strVal val="#ppt_w"/>
                                          </p:val>
                                        </p:tav>
                                      </p:tavLst>
                                    </p:anim>
                                    <p:anim calcmode="lin" valueType="num">
                                      <p:cBhvr additive="base">
                                        <p:cTn id="38" dur="1000"/>
                                        <p:tgtEl>
                                          <p:spTgt spid="28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2009981" y="1603933"/>
            <a:ext cx="6981619" cy="32801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Membership and Engagement</a:t>
            </a:r>
          </a:p>
          <a:p>
            <a:pPr marL="342900" marR="0" lvl="0" indent="-342900" algn="l" rtl="0">
              <a:spcBef>
                <a:spcPts val="66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Community Impact</a:t>
            </a:r>
          </a:p>
          <a:p>
            <a:pPr marL="342900" marR="0" lvl="0" indent="-342900" algn="l" rtl="0">
              <a:spcBef>
                <a:spcPts val="66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Our Kiwanis Image</a:t>
            </a:r>
          </a:p>
          <a:p>
            <a:pPr marL="342900" marR="0" lvl="0" indent="-342900" algn="l" rtl="0">
              <a:spcBef>
                <a:spcPts val="660"/>
              </a:spcBef>
              <a:spcAft>
                <a:spcPts val="0"/>
              </a:spcAft>
              <a:buClr>
                <a:schemeClr val="dk1"/>
              </a:buClr>
              <a:buSzPct val="25000"/>
              <a:buFont typeface="Arial"/>
              <a:buNone/>
            </a:pPr>
            <a:r>
              <a:rPr lang="en-US" sz="3300" dirty="0">
                <a:latin typeface="Arial"/>
                <a:ea typeface="Arial"/>
                <a:cs typeface="Arial"/>
                <a:sym typeface="Arial"/>
              </a:rPr>
              <a:t>Financial Viability </a:t>
            </a:r>
            <a:endParaRPr lang="en-US" sz="3300" b="0" i="0" u="none" strike="noStrike" cap="none" dirty="0">
              <a:solidFill>
                <a:schemeClr val="dk1"/>
              </a:solidFill>
              <a:latin typeface="Arial"/>
              <a:ea typeface="Arial"/>
              <a:cs typeface="Arial"/>
              <a:sym typeface="Arial"/>
            </a:endParaRPr>
          </a:p>
        </p:txBody>
      </p:sp>
      <p:pic>
        <p:nvPicPr>
          <p:cNvPr id="266" name="Shape 266" descr="C:\Users\Jane\Desktop\ICONS-01.png"/>
          <p:cNvPicPr preferRelativeResize="0">
            <a:picLocks noChangeAspect="1"/>
          </p:cNvPicPr>
          <p:nvPr/>
        </p:nvPicPr>
        <p:blipFill rotWithShape="1">
          <a:blip r:embed="rId3">
            <a:alphaModFix/>
          </a:blip>
          <a:srcRect/>
          <a:stretch/>
        </p:blipFill>
        <p:spPr>
          <a:xfrm>
            <a:off x="1339421" y="1580487"/>
            <a:ext cx="594360" cy="594360"/>
          </a:xfrm>
          <a:prstGeom prst="rect">
            <a:avLst/>
          </a:prstGeom>
          <a:noFill/>
          <a:ln>
            <a:noFill/>
          </a:ln>
        </p:spPr>
      </p:pic>
      <p:pic>
        <p:nvPicPr>
          <p:cNvPr id="267" name="Shape 267" descr="C:\Users\Jane\Desktop\ICONS-02.png"/>
          <p:cNvPicPr preferRelativeResize="0">
            <a:picLocks noChangeAspect="1"/>
          </p:cNvPicPr>
          <p:nvPr/>
        </p:nvPicPr>
        <p:blipFill rotWithShape="1">
          <a:blip r:embed="rId4">
            <a:alphaModFix/>
          </a:blip>
          <a:srcRect/>
          <a:stretch/>
        </p:blipFill>
        <p:spPr>
          <a:xfrm>
            <a:off x="1362014" y="2175721"/>
            <a:ext cx="594360" cy="594360"/>
          </a:xfrm>
          <a:prstGeom prst="rect">
            <a:avLst/>
          </a:prstGeom>
          <a:noFill/>
          <a:ln>
            <a:noFill/>
          </a:ln>
        </p:spPr>
      </p:pic>
      <p:pic>
        <p:nvPicPr>
          <p:cNvPr id="268" name="Shape 268" descr="C:\Users\Jane\Desktop\ICONS-03.png"/>
          <p:cNvPicPr preferRelativeResize="0">
            <a:picLocks noChangeAspect="1"/>
          </p:cNvPicPr>
          <p:nvPr/>
        </p:nvPicPr>
        <p:blipFill rotWithShape="1">
          <a:blip r:embed="rId5">
            <a:alphaModFix/>
          </a:blip>
          <a:srcRect/>
          <a:stretch/>
        </p:blipFill>
        <p:spPr>
          <a:xfrm>
            <a:off x="1342575" y="2770081"/>
            <a:ext cx="594360" cy="594360"/>
          </a:xfrm>
          <a:prstGeom prst="rect">
            <a:avLst/>
          </a:prstGeom>
          <a:noFill/>
          <a:ln>
            <a:noFill/>
          </a:ln>
        </p:spPr>
      </p:pic>
      <p:pic>
        <p:nvPicPr>
          <p:cNvPr id="269" name="Shape 269" descr="C:\Users\Jane\Desktop\ICONS-04.png"/>
          <p:cNvPicPr preferRelativeResize="0">
            <a:picLocks noChangeAspect="1"/>
          </p:cNvPicPr>
          <p:nvPr/>
        </p:nvPicPr>
        <p:blipFill rotWithShape="1">
          <a:blip r:embed="rId6">
            <a:alphaModFix/>
          </a:blip>
          <a:srcRect/>
          <a:stretch/>
        </p:blipFill>
        <p:spPr>
          <a:xfrm>
            <a:off x="1323136" y="3364441"/>
            <a:ext cx="594360" cy="594360"/>
          </a:xfrm>
          <a:prstGeom prst="rect">
            <a:avLst/>
          </a:prstGeom>
          <a:noFill/>
          <a:ln>
            <a:noFill/>
          </a:ln>
        </p:spPr>
      </p:pic>
      <p:sp>
        <p:nvSpPr>
          <p:cNvPr id="15" name="Title 3">
            <a:extLst>
              <a:ext uri="{FF2B5EF4-FFF2-40B4-BE49-F238E27FC236}">
                <a16:creationId xmlns:a16="http://schemas.microsoft.com/office/drawing/2014/main" id="{C70291B6-142B-49A6-8048-DE31623CE5DC}"/>
              </a:ext>
            </a:extLst>
          </p:cNvPr>
          <p:cNvSpPr>
            <a:spLocks noGrp="1"/>
          </p:cNvSpPr>
          <p:nvPr>
            <p:ph type="title"/>
          </p:nvPr>
        </p:nvSpPr>
        <p:spPr>
          <a:xfrm>
            <a:off x="0" y="336947"/>
            <a:ext cx="9144000" cy="634603"/>
          </a:xfrm>
        </p:spPr>
        <p:txBody>
          <a:bodyPr/>
          <a:lstStyle/>
          <a:p>
            <a:r>
              <a:rPr lang="en-US" dirty="0"/>
              <a:t>The four priority areas</a:t>
            </a:r>
          </a:p>
        </p:txBody>
      </p:sp>
    </p:spTree>
    <p:extLst>
      <p:ext uri="{BB962C8B-B14F-4D97-AF65-F5344CB8AC3E}">
        <p14:creationId xmlns:p14="http://schemas.microsoft.com/office/powerpoint/2010/main" val="33387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500"/>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500"/>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500"/>
                                        <p:tgtEl>
                                          <p:spTgt spid="2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4" name="Title 3">
            <a:extLst>
              <a:ext uri="{FF2B5EF4-FFF2-40B4-BE49-F238E27FC236}">
                <a16:creationId xmlns:a16="http://schemas.microsoft.com/office/drawing/2014/main" id="{4ACE6602-3886-42DD-BB94-6A0BEDEF788B}"/>
              </a:ext>
            </a:extLst>
          </p:cNvPr>
          <p:cNvSpPr>
            <a:spLocks noGrp="1"/>
          </p:cNvSpPr>
          <p:nvPr>
            <p:ph type="title"/>
          </p:nvPr>
        </p:nvSpPr>
        <p:spPr/>
        <p:txBody>
          <a:bodyPr/>
          <a:lstStyle/>
          <a:p>
            <a:r>
              <a:rPr lang="en-US" dirty="0">
                <a:latin typeface="Arial"/>
                <a:ea typeface="Arial"/>
                <a:cs typeface="Arial"/>
                <a:sym typeface="Arial"/>
              </a:rPr>
              <a:t>Four important concepts</a:t>
            </a:r>
            <a:endParaRPr lang="en-US" dirty="0"/>
          </a:p>
        </p:txBody>
      </p:sp>
      <p:sp>
        <p:nvSpPr>
          <p:cNvPr id="314" name="Shape 314"/>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16</a:t>
            </a:fld>
            <a:endParaRPr lang="en-US" sz="1200">
              <a:solidFill>
                <a:srgbClr val="888888"/>
              </a:solidFill>
              <a:latin typeface="Calibri"/>
              <a:ea typeface="Calibri"/>
              <a:cs typeface="Calibri"/>
              <a:sym typeface="Calibri"/>
            </a:endParaRPr>
          </a:p>
        </p:txBody>
      </p:sp>
      <p:sp>
        <p:nvSpPr>
          <p:cNvPr id="315" name="Shape 315"/>
          <p:cNvSpPr txBox="1"/>
          <p:nvPr/>
        </p:nvSpPr>
        <p:spPr>
          <a:xfrm>
            <a:off x="797256" y="1352550"/>
            <a:ext cx="8270544" cy="3486150"/>
          </a:xfrm>
          <a:prstGeom prst="rect">
            <a:avLst/>
          </a:prstGeom>
          <a:noFill/>
          <a:ln>
            <a:noFill/>
          </a:ln>
        </p:spPr>
        <p:txBody>
          <a:bodyPr lIns="91425" tIns="45700" rIns="91425" bIns="45700" anchor="t" anchorCtr="0">
            <a:noAutofit/>
          </a:bodyPr>
          <a:lstStyle/>
          <a:p>
            <a:pPr marL="742950" marR="0" lvl="0" indent="-742950" algn="l" rtl="0">
              <a:spcBef>
                <a:spcPts val="600"/>
              </a:spcBef>
              <a:spcAft>
                <a:spcPts val="0"/>
              </a:spcAft>
              <a:buClr>
                <a:srgbClr val="0F345F"/>
              </a:buClr>
              <a:buSzPct val="80000"/>
              <a:buFont typeface="Arial" panose="020B0604020202020204" pitchFamily="34" charset="0"/>
              <a:buChar char="•"/>
            </a:pPr>
            <a:r>
              <a:rPr lang="en-US" sz="4000" dirty="0">
                <a:solidFill>
                  <a:srgbClr val="0F345F"/>
                </a:solidFill>
                <a:latin typeface="Arial"/>
                <a:ea typeface="Arial"/>
                <a:cs typeface="Arial"/>
                <a:sym typeface="Arial"/>
              </a:rPr>
              <a:t>Kiwanis network of service</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000" dirty="0">
                <a:solidFill>
                  <a:srgbClr val="0F345F"/>
                </a:solidFill>
                <a:latin typeface="Arial"/>
                <a:ea typeface="Arial"/>
                <a:cs typeface="Arial"/>
                <a:sym typeface="Arial"/>
              </a:rPr>
              <a:t>Kiwanis community</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000" dirty="0">
                <a:solidFill>
                  <a:srgbClr val="0F345F"/>
                </a:solidFill>
                <a:latin typeface="Arial"/>
                <a:ea typeface="Arial"/>
                <a:cs typeface="Arial"/>
                <a:sym typeface="Arial"/>
              </a:rPr>
              <a:t>Signature project</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000" dirty="0">
                <a:solidFill>
                  <a:srgbClr val="0F345F"/>
                </a:solidFill>
                <a:latin typeface="Arial"/>
                <a:ea typeface="Arial"/>
                <a:cs typeface="Arial"/>
                <a:sym typeface="Arial"/>
              </a:rPr>
              <a:t>Service Leadership Programs as partners</a:t>
            </a:r>
          </a:p>
          <a:p>
            <a:pPr marL="742950" marR="0" lvl="0" indent="-742950" algn="ctr" rtl="0">
              <a:lnSpc>
                <a:spcPct val="170000"/>
              </a:lnSpc>
              <a:spcBef>
                <a:spcPts val="880"/>
              </a:spcBef>
              <a:spcAft>
                <a:spcPts val="0"/>
              </a:spcAft>
              <a:buClr>
                <a:srgbClr val="0F345F"/>
              </a:buClr>
              <a:buSzPct val="80000"/>
              <a:buFont typeface="Arial" panose="020B0604020202020204" pitchFamily="34" charset="0"/>
              <a:buChar char="•"/>
            </a:pPr>
            <a:endParaRPr sz="4400" b="1" i="0" u="none" strike="noStrike" cap="none" dirty="0">
              <a:solidFill>
                <a:srgbClr val="0F345F"/>
              </a:solidFill>
              <a:latin typeface="Arial"/>
              <a:ea typeface="Arial"/>
              <a:cs typeface="Arial"/>
              <a:sym typeface="Arial"/>
            </a:endParaRPr>
          </a:p>
          <a:p>
            <a:pPr marL="742950" marR="0" lvl="0" indent="-742950" algn="l" rtl="0">
              <a:lnSpc>
                <a:spcPct val="170000"/>
              </a:lnSpc>
              <a:spcBef>
                <a:spcPts val="880"/>
              </a:spcBef>
              <a:spcAft>
                <a:spcPts val="0"/>
              </a:spcAft>
              <a:buClr>
                <a:srgbClr val="0F345F"/>
              </a:buClr>
              <a:buSzPct val="80000"/>
              <a:buFont typeface="Arial" panose="020B0604020202020204" pitchFamily="34" charset="0"/>
              <a:buChar char="•"/>
            </a:pPr>
            <a:endParaRPr sz="4400" b="1" i="0" u="none" strike="noStrike" cap="none" dirty="0">
              <a:solidFill>
                <a:srgbClr val="0F345F"/>
              </a:solidFill>
              <a:latin typeface="Arial"/>
              <a:ea typeface="Arial"/>
              <a:cs typeface="Arial"/>
              <a:sym typeface="Arial"/>
            </a:endParaRPr>
          </a:p>
        </p:txBody>
      </p:sp>
    </p:spTree>
    <p:extLst>
      <p:ext uri="{BB962C8B-B14F-4D97-AF65-F5344CB8AC3E}">
        <p14:creationId xmlns:p14="http://schemas.microsoft.com/office/powerpoint/2010/main" val="3289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5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Effect transition="in" filter="fade">
                                      <p:cBhvr>
                                        <p:cTn id="12" dur="500"/>
                                        <p:tgtEl>
                                          <p:spTgt spid="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xEl>
                                              <p:pRg st="2" end="2"/>
                                            </p:txEl>
                                          </p:spTgt>
                                        </p:tgtEl>
                                        <p:attrNameLst>
                                          <p:attrName>style.visibility</p:attrName>
                                        </p:attrNameLst>
                                      </p:cBhvr>
                                      <p:to>
                                        <p:strVal val="visible"/>
                                      </p:to>
                                    </p:set>
                                    <p:animEffect transition="in" filter="fade">
                                      <p:cBhvr>
                                        <p:cTn id="17" dur="500"/>
                                        <p:tgtEl>
                                          <p:spTgt spid="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5">
                                            <p:txEl>
                                              <p:pRg st="3" end="3"/>
                                            </p:txEl>
                                          </p:spTgt>
                                        </p:tgtEl>
                                        <p:attrNameLst>
                                          <p:attrName>style.visibility</p:attrName>
                                        </p:attrNameLst>
                                      </p:cBhvr>
                                      <p:to>
                                        <p:strVal val="visible"/>
                                      </p:to>
                                    </p:set>
                                    <p:animEffect transition="in" filter="fade">
                                      <p:cBhvr>
                                        <p:cTn id="22" dur="500"/>
                                        <p:tgtEl>
                                          <p:spTgt spid="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5">
                                            <p:txEl>
                                              <p:pRg st="4" end="4"/>
                                            </p:txEl>
                                          </p:spTgt>
                                        </p:tgtEl>
                                        <p:attrNameLst>
                                          <p:attrName>style.visibility</p:attrName>
                                        </p:attrNameLst>
                                      </p:cBhvr>
                                      <p:to>
                                        <p:strVal val="visible"/>
                                      </p:to>
                                    </p:set>
                                    <p:animEffect transition="in" filter="fade">
                                      <p:cBhvr>
                                        <p:cTn id="27" dur="500"/>
                                        <p:tgtEl>
                                          <p:spTgt spid="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xEl>
                                              <p:pRg st="5" end="5"/>
                                            </p:txEl>
                                          </p:spTgt>
                                        </p:tgtEl>
                                        <p:attrNameLst>
                                          <p:attrName>style.visibility</p:attrName>
                                        </p:attrNameLst>
                                      </p:cBhvr>
                                      <p:to>
                                        <p:strVal val="visible"/>
                                      </p:to>
                                    </p:set>
                                    <p:animEffect transition="in" filter="fade">
                                      <p:cBhvr>
                                        <p:cTn id="32" dur="500"/>
                                        <p:tgtEl>
                                          <p:spTgt spid="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435A"/>
        </a:solidFill>
        <a:effectLst/>
      </p:bgPr>
    </p:bg>
    <p:spTree>
      <p:nvGrpSpPr>
        <p:cNvPr id="1" name="Shape 322"/>
        <p:cNvGrpSpPr/>
        <p:nvPr/>
      </p:nvGrpSpPr>
      <p:grpSpPr>
        <a:xfrm>
          <a:off x="0" y="0"/>
          <a:ext cx="0" cy="0"/>
          <a:chOff x="0" y="0"/>
          <a:chExt cx="0" cy="0"/>
        </a:xfrm>
      </p:grpSpPr>
      <p:sp>
        <p:nvSpPr>
          <p:cNvPr id="4" name="Title 3">
            <a:extLst>
              <a:ext uri="{FF2B5EF4-FFF2-40B4-BE49-F238E27FC236}">
                <a16:creationId xmlns:a16="http://schemas.microsoft.com/office/drawing/2014/main" id="{BDF27FD6-1FF2-4561-BDF5-208671DFDC4A}"/>
              </a:ext>
            </a:extLst>
          </p:cNvPr>
          <p:cNvSpPr>
            <a:spLocks noGrp="1"/>
          </p:cNvSpPr>
          <p:nvPr>
            <p:ph type="title"/>
          </p:nvPr>
        </p:nvSpPr>
        <p:spPr>
          <a:xfrm>
            <a:off x="275898" y="285750"/>
            <a:ext cx="8610600" cy="634603"/>
          </a:xfrm>
        </p:spPr>
        <p:txBody>
          <a:bodyPr/>
          <a:lstStyle/>
          <a:p>
            <a:r>
              <a:rPr lang="en-US" sz="4400" dirty="0"/>
              <a:t>The results</a:t>
            </a:r>
          </a:p>
        </p:txBody>
      </p:sp>
      <p:pic>
        <p:nvPicPr>
          <p:cNvPr id="7" name="Picture 6">
            <a:extLst>
              <a:ext uri="{FF2B5EF4-FFF2-40B4-BE49-F238E27FC236}">
                <a16:creationId xmlns:a16="http://schemas.microsoft.com/office/drawing/2014/main" id="{691D40D0-EB06-4F1D-A6CA-F73ED6796F90}"/>
              </a:ext>
            </a:extLst>
          </p:cNvPr>
          <p:cNvPicPr>
            <a:picLocks noChangeAspect="1"/>
          </p:cNvPicPr>
          <p:nvPr/>
        </p:nvPicPr>
        <p:blipFill>
          <a:blip r:embed="rId3"/>
          <a:stretch>
            <a:fillRect/>
          </a:stretch>
        </p:blipFill>
        <p:spPr>
          <a:xfrm>
            <a:off x="2392680" y="819150"/>
            <a:ext cx="4389120" cy="4389120"/>
          </a:xfrm>
          <a:prstGeom prst="rect">
            <a:avLst/>
          </a:prstGeom>
        </p:spPr>
      </p:pic>
    </p:spTree>
    <p:extLst>
      <p:ext uri="{BB962C8B-B14F-4D97-AF65-F5344CB8AC3E}">
        <p14:creationId xmlns:p14="http://schemas.microsoft.com/office/powerpoint/2010/main" val="78026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14435A"/>
            </a:gs>
            <a:gs pos="99000">
              <a:schemeClr val="accent1">
                <a:lumMod val="29000"/>
              </a:schemeClr>
            </a:gs>
            <a:gs pos="41000">
              <a:srgbClr val="62859E"/>
            </a:gs>
          </a:gsLst>
          <a:path path="circle">
            <a:fillToRect l="50000" t="50000" r="50000" b="50000"/>
          </a:path>
          <a:tileRect/>
        </a:gradFill>
        <a:effectLst/>
      </p:bgPr>
    </p:bg>
    <p:spTree>
      <p:nvGrpSpPr>
        <p:cNvPr id="1" name="Shape 333"/>
        <p:cNvGrpSpPr/>
        <p:nvPr/>
      </p:nvGrpSpPr>
      <p:grpSpPr>
        <a:xfrm>
          <a:off x="0" y="0"/>
          <a:ext cx="0" cy="0"/>
          <a:chOff x="0" y="0"/>
          <a:chExt cx="0" cy="0"/>
        </a:xfrm>
      </p:grpSpPr>
      <p:sp>
        <p:nvSpPr>
          <p:cNvPr id="334" name="Shape 334"/>
          <p:cNvSpPr>
            <a:spLocks noChangeAspect="1"/>
          </p:cNvSpPr>
          <p:nvPr/>
        </p:nvSpPr>
        <p:spPr>
          <a:xfrm>
            <a:off x="2049139" y="79049"/>
            <a:ext cx="5029200" cy="5029200"/>
          </a:xfrm>
          <a:prstGeom prst="flowChartConnector">
            <a:avLst/>
          </a:prstGeom>
          <a:solidFill>
            <a:schemeClr val="accent1"/>
          </a:solidFill>
          <a:ln w="19050" cap="flat" cmpd="sng">
            <a:solidFill>
              <a:schemeClr val="accent1">
                <a:lumMod val="75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200">
              <a:solidFill>
                <a:srgbClr val="FFFFFF"/>
              </a:solidFill>
              <a:latin typeface="Arial"/>
              <a:ea typeface="Arial"/>
              <a:cs typeface="Arial"/>
              <a:sym typeface="Arial"/>
            </a:endParaRPr>
          </a:p>
        </p:txBody>
      </p:sp>
      <p:sp>
        <p:nvSpPr>
          <p:cNvPr id="335" name="Shape 335"/>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sp>
        <p:nvSpPr>
          <p:cNvPr id="40" name="Shape 334">
            <a:extLst>
              <a:ext uri="{FF2B5EF4-FFF2-40B4-BE49-F238E27FC236}">
                <a16:creationId xmlns:a16="http://schemas.microsoft.com/office/drawing/2014/main" id="{CC954872-10BA-4F35-A623-49A536CF231F}"/>
              </a:ext>
            </a:extLst>
          </p:cNvPr>
          <p:cNvSpPr>
            <a:spLocks noChangeAspect="1"/>
          </p:cNvSpPr>
          <p:nvPr/>
        </p:nvSpPr>
        <p:spPr>
          <a:xfrm>
            <a:off x="2476593" y="465240"/>
            <a:ext cx="4206240" cy="4206240"/>
          </a:xfrm>
          <a:prstGeom prst="flowChartConnector">
            <a:avLst/>
          </a:prstGeom>
          <a:solidFill>
            <a:schemeClr val="accent5">
              <a:lumMod val="40000"/>
              <a:lumOff val="60000"/>
            </a:schemeClr>
          </a:solidFill>
          <a:ln w="19050" cap="flat" cmpd="sng">
            <a:solidFill>
              <a:schemeClr val="accent1">
                <a:lumMod val="75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200">
              <a:solidFill>
                <a:srgbClr val="FFFFFF"/>
              </a:solidFill>
              <a:latin typeface="Arial"/>
              <a:ea typeface="Arial"/>
              <a:cs typeface="Arial"/>
              <a:sym typeface="Arial"/>
            </a:endParaRPr>
          </a:p>
        </p:txBody>
      </p:sp>
      <p:sp>
        <p:nvSpPr>
          <p:cNvPr id="39" name="Shape 334">
            <a:extLst>
              <a:ext uri="{FF2B5EF4-FFF2-40B4-BE49-F238E27FC236}">
                <a16:creationId xmlns:a16="http://schemas.microsoft.com/office/drawing/2014/main" id="{A8DB7F5D-2E32-49E7-9DBF-7D7FB281EE9D}"/>
              </a:ext>
            </a:extLst>
          </p:cNvPr>
          <p:cNvSpPr>
            <a:spLocks noChangeAspect="1"/>
          </p:cNvSpPr>
          <p:nvPr/>
        </p:nvSpPr>
        <p:spPr>
          <a:xfrm>
            <a:off x="2974557" y="970845"/>
            <a:ext cx="3200400" cy="3200400"/>
          </a:xfrm>
          <a:prstGeom prst="flowChartConnector">
            <a:avLst/>
          </a:prstGeom>
          <a:solidFill>
            <a:schemeClr val="bg1"/>
          </a:solidFill>
          <a:ln w="19050" cap="flat" cmpd="sng">
            <a:solidFill>
              <a:schemeClr val="accent1">
                <a:lumMod val="75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200">
              <a:solidFill>
                <a:srgbClr val="FFFFFF"/>
              </a:solidFill>
              <a:latin typeface="Arial"/>
              <a:ea typeface="Arial"/>
              <a:cs typeface="Arial"/>
              <a:sym typeface="Arial"/>
            </a:endParaRPr>
          </a:p>
        </p:txBody>
      </p:sp>
      <p:grpSp>
        <p:nvGrpSpPr>
          <p:cNvPr id="6" name="Group 5">
            <a:extLst>
              <a:ext uri="{FF2B5EF4-FFF2-40B4-BE49-F238E27FC236}">
                <a16:creationId xmlns:a16="http://schemas.microsoft.com/office/drawing/2014/main" id="{2C1DB441-9ABF-491C-B352-06976D91D035}"/>
              </a:ext>
            </a:extLst>
          </p:cNvPr>
          <p:cNvGrpSpPr/>
          <p:nvPr/>
        </p:nvGrpSpPr>
        <p:grpSpPr>
          <a:xfrm>
            <a:off x="2782745" y="875307"/>
            <a:ext cx="3509571" cy="3477759"/>
            <a:chOff x="2782745" y="875307"/>
            <a:chExt cx="3509571" cy="3477759"/>
          </a:xfrm>
        </p:grpSpPr>
        <p:pic>
          <p:nvPicPr>
            <p:cNvPr id="52" name="Shape 346">
              <a:extLst>
                <a:ext uri="{FF2B5EF4-FFF2-40B4-BE49-F238E27FC236}">
                  <a16:creationId xmlns:a16="http://schemas.microsoft.com/office/drawing/2014/main" id="{E74C8456-3DA4-4E39-AB23-18338CFD9D5D}"/>
                </a:ext>
              </a:extLst>
            </p:cNvPr>
            <p:cNvPicPr preferRelativeResize="0"/>
            <p:nvPr/>
          </p:nvPicPr>
          <p:blipFill rotWithShape="1">
            <a:blip r:embed="rId3">
              <a:alphaModFix/>
            </a:blip>
            <a:srcRect/>
            <a:stretch/>
          </p:blipFill>
          <p:spPr>
            <a:xfrm rot="9785105">
              <a:off x="4602662" y="2717124"/>
              <a:ext cx="372877" cy="1635942"/>
            </a:xfrm>
            <a:prstGeom prst="rect">
              <a:avLst/>
            </a:prstGeom>
            <a:noFill/>
            <a:ln>
              <a:noFill/>
            </a:ln>
          </p:spPr>
        </p:pic>
        <p:pic>
          <p:nvPicPr>
            <p:cNvPr id="53" name="Shape 347">
              <a:extLst>
                <a:ext uri="{FF2B5EF4-FFF2-40B4-BE49-F238E27FC236}">
                  <a16:creationId xmlns:a16="http://schemas.microsoft.com/office/drawing/2014/main" id="{90F6047D-27A6-4AEC-A900-801252BCF2E4}"/>
                </a:ext>
              </a:extLst>
            </p:cNvPr>
            <p:cNvPicPr preferRelativeResize="0"/>
            <p:nvPr/>
          </p:nvPicPr>
          <p:blipFill rotWithShape="1">
            <a:blip r:embed="rId3">
              <a:alphaModFix/>
            </a:blip>
            <a:srcRect/>
            <a:stretch/>
          </p:blipFill>
          <p:spPr>
            <a:xfrm rot="6645220">
              <a:off x="5399077" y="2203122"/>
              <a:ext cx="385480" cy="1400999"/>
            </a:xfrm>
            <a:prstGeom prst="rect">
              <a:avLst/>
            </a:prstGeom>
            <a:noFill/>
            <a:ln>
              <a:noFill/>
            </a:ln>
          </p:spPr>
        </p:pic>
        <p:pic>
          <p:nvPicPr>
            <p:cNvPr id="54" name="Shape 348">
              <a:extLst>
                <a:ext uri="{FF2B5EF4-FFF2-40B4-BE49-F238E27FC236}">
                  <a16:creationId xmlns:a16="http://schemas.microsoft.com/office/drawing/2014/main" id="{0D65AC23-7C1F-4C11-AA1B-19A8517324AE}"/>
                </a:ext>
              </a:extLst>
            </p:cNvPr>
            <p:cNvPicPr preferRelativeResize="0"/>
            <p:nvPr/>
          </p:nvPicPr>
          <p:blipFill rotWithShape="1">
            <a:blip r:embed="rId3">
              <a:alphaModFix/>
            </a:blip>
            <a:srcRect/>
            <a:stretch/>
          </p:blipFill>
          <p:spPr>
            <a:xfrm rot="17251643">
              <a:off x="3479889" y="1385556"/>
              <a:ext cx="385480" cy="1779767"/>
            </a:xfrm>
            <a:prstGeom prst="rect">
              <a:avLst/>
            </a:prstGeom>
            <a:noFill/>
            <a:ln>
              <a:noFill/>
            </a:ln>
          </p:spPr>
        </p:pic>
        <p:pic>
          <p:nvPicPr>
            <p:cNvPr id="55" name="Shape 349">
              <a:extLst>
                <a:ext uri="{FF2B5EF4-FFF2-40B4-BE49-F238E27FC236}">
                  <a16:creationId xmlns:a16="http://schemas.microsoft.com/office/drawing/2014/main" id="{CF8D2CB8-EA90-4184-9E97-1A40D87DDC8A}"/>
                </a:ext>
              </a:extLst>
            </p:cNvPr>
            <p:cNvPicPr preferRelativeResize="0"/>
            <p:nvPr/>
          </p:nvPicPr>
          <p:blipFill rotWithShape="1">
            <a:blip r:embed="rId3">
              <a:alphaModFix/>
            </a:blip>
            <a:srcRect/>
            <a:stretch/>
          </p:blipFill>
          <p:spPr>
            <a:xfrm rot="2892145">
              <a:off x="5147391" y="1178166"/>
              <a:ext cx="372876" cy="1493892"/>
            </a:xfrm>
            <a:prstGeom prst="rect">
              <a:avLst/>
            </a:prstGeom>
            <a:noFill/>
            <a:ln>
              <a:noFill/>
            </a:ln>
          </p:spPr>
        </p:pic>
        <p:pic>
          <p:nvPicPr>
            <p:cNvPr id="56" name="Shape 350">
              <a:extLst>
                <a:ext uri="{FF2B5EF4-FFF2-40B4-BE49-F238E27FC236}">
                  <a16:creationId xmlns:a16="http://schemas.microsoft.com/office/drawing/2014/main" id="{B2008C24-8449-4C55-8F7B-F916F3C0D6A4}"/>
                </a:ext>
              </a:extLst>
            </p:cNvPr>
            <p:cNvPicPr preferRelativeResize="0"/>
            <p:nvPr/>
          </p:nvPicPr>
          <p:blipFill rotWithShape="1">
            <a:blip r:embed="rId3">
              <a:alphaModFix/>
            </a:blip>
            <a:srcRect/>
            <a:stretch/>
          </p:blipFill>
          <p:spPr>
            <a:xfrm rot="-7912596">
              <a:off x="3689870" y="2551323"/>
              <a:ext cx="385479" cy="1458870"/>
            </a:xfrm>
            <a:prstGeom prst="rect">
              <a:avLst/>
            </a:prstGeom>
            <a:noFill/>
            <a:ln>
              <a:noFill/>
            </a:ln>
          </p:spPr>
        </p:pic>
        <p:pic>
          <p:nvPicPr>
            <p:cNvPr id="59" name="Shape 353">
              <a:extLst>
                <a:ext uri="{FF2B5EF4-FFF2-40B4-BE49-F238E27FC236}">
                  <a16:creationId xmlns:a16="http://schemas.microsoft.com/office/drawing/2014/main" id="{8E18F79A-9330-4DE4-A533-71B55DA7508C}"/>
                </a:ext>
              </a:extLst>
            </p:cNvPr>
            <p:cNvPicPr preferRelativeResize="0"/>
            <p:nvPr/>
          </p:nvPicPr>
          <p:blipFill rotWithShape="1">
            <a:blip r:embed="rId3">
              <a:alphaModFix/>
            </a:blip>
            <a:srcRect/>
            <a:stretch/>
          </p:blipFill>
          <p:spPr>
            <a:xfrm rot="21036906">
              <a:off x="4206252" y="875307"/>
              <a:ext cx="385480" cy="1384330"/>
            </a:xfrm>
            <a:prstGeom prst="rect">
              <a:avLst/>
            </a:prstGeom>
            <a:noFill/>
            <a:ln>
              <a:noFill/>
            </a:ln>
          </p:spPr>
        </p:pic>
      </p:grpSp>
      <p:pic>
        <p:nvPicPr>
          <p:cNvPr id="8" name="Picture 7">
            <a:extLst>
              <a:ext uri="{FF2B5EF4-FFF2-40B4-BE49-F238E27FC236}">
                <a16:creationId xmlns:a16="http://schemas.microsoft.com/office/drawing/2014/main" id="{364EA0B3-41B4-4E64-B420-AEDC10C8631E}"/>
              </a:ext>
            </a:extLst>
          </p:cNvPr>
          <p:cNvPicPr>
            <a:picLocks noChangeAspect="1"/>
          </p:cNvPicPr>
          <p:nvPr/>
        </p:nvPicPr>
        <p:blipFill>
          <a:blip r:embed="rId4"/>
          <a:stretch>
            <a:fillRect/>
          </a:stretch>
        </p:blipFill>
        <p:spPr>
          <a:xfrm>
            <a:off x="2927684" y="906381"/>
            <a:ext cx="3383280" cy="3383280"/>
          </a:xfrm>
          <a:prstGeom prst="rect">
            <a:avLst/>
          </a:prstGeom>
        </p:spPr>
      </p:pic>
      <p:pic>
        <p:nvPicPr>
          <p:cNvPr id="359" name="Shape 359"/>
          <p:cNvPicPr preferRelativeResize="0"/>
          <p:nvPr/>
        </p:nvPicPr>
        <p:blipFill rotWithShape="1">
          <a:blip r:embed="rId5">
            <a:alphaModFix/>
          </a:blip>
          <a:srcRect/>
          <a:stretch/>
        </p:blipFill>
        <p:spPr>
          <a:xfrm>
            <a:off x="4201127" y="2206077"/>
            <a:ext cx="751304" cy="749807"/>
          </a:xfrm>
          <a:prstGeom prst="rect">
            <a:avLst/>
          </a:prstGeom>
          <a:noFill/>
          <a:ln>
            <a:noFill/>
          </a:ln>
        </p:spPr>
      </p:pic>
      <p:sp>
        <p:nvSpPr>
          <p:cNvPr id="5" name="Rectangle 4">
            <a:extLst>
              <a:ext uri="{FF2B5EF4-FFF2-40B4-BE49-F238E27FC236}">
                <a16:creationId xmlns:a16="http://schemas.microsoft.com/office/drawing/2014/main" id="{A8FC0B78-57C6-4243-BDC3-FF7AFF20C430}"/>
              </a:ext>
            </a:extLst>
          </p:cNvPr>
          <p:cNvSpPr/>
          <p:nvPr/>
        </p:nvSpPr>
        <p:spPr>
          <a:xfrm>
            <a:off x="2280491" y="341522"/>
            <a:ext cx="4571999" cy="4515291"/>
          </a:xfrm>
          <a:prstGeom prst="rect">
            <a:avLst/>
          </a:prstGeom>
          <a:noFill/>
        </p:spPr>
        <p:txBody>
          <a:bodyPr wrap="none" lIns="91440" tIns="45720" rIns="91440" bIns="45720">
            <a:prstTxWarp prst="textCircle">
              <a:avLst>
                <a:gd name="adj" fmla="val 10815472"/>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Global Impact       Global Impact       Global Impact       Global Impact       Global Impact    </a:t>
            </a:r>
          </a:p>
        </p:txBody>
      </p:sp>
      <p:sp>
        <p:nvSpPr>
          <p:cNvPr id="43" name="Rectangle 42">
            <a:extLst>
              <a:ext uri="{FF2B5EF4-FFF2-40B4-BE49-F238E27FC236}">
                <a16:creationId xmlns:a16="http://schemas.microsoft.com/office/drawing/2014/main" id="{1EFA5CDD-5A5D-491A-ADF5-DDAEABF70CE5}"/>
              </a:ext>
            </a:extLst>
          </p:cNvPr>
          <p:cNvSpPr/>
          <p:nvPr/>
        </p:nvSpPr>
        <p:spPr>
          <a:xfrm>
            <a:off x="2807264" y="760164"/>
            <a:ext cx="3578643" cy="3657600"/>
          </a:xfrm>
          <a:prstGeom prst="rect">
            <a:avLst/>
          </a:prstGeom>
          <a:noFill/>
        </p:spPr>
        <p:txBody>
          <a:bodyPr wrap="none" lIns="91440" tIns="45720" rIns="91440" bIns="45720">
            <a:prstTxWarp prst="textCircle">
              <a:avLst>
                <a:gd name="adj" fmla="val 10815473"/>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Children     Community     Children     Community     Children     Community     </a:t>
            </a:r>
          </a:p>
        </p:txBody>
      </p:sp>
    </p:spTree>
    <p:extLst>
      <p:ext uri="{BB962C8B-B14F-4D97-AF65-F5344CB8AC3E}">
        <p14:creationId xmlns:p14="http://schemas.microsoft.com/office/powerpoint/2010/main" val="12621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59"/>
                                        </p:tgtEl>
                                        <p:attrNameLst>
                                          <p:attrName>style.visibility</p:attrName>
                                        </p:attrNameLst>
                                      </p:cBhvr>
                                      <p:to>
                                        <p:strVal val="visible"/>
                                      </p:to>
                                    </p:set>
                                    <p:animEffect transition="in" filter="fade">
                                      <p:cBhvr>
                                        <p:cTn id="10" dur="500"/>
                                        <p:tgtEl>
                                          <p:spTgt spid="35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heel(1)">
                                      <p:cBhvr>
                                        <p:cTn id="25" dur="2000"/>
                                        <p:tgtEl>
                                          <p:spTgt spid="4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heel(1)">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barn(inVertical)">
                                      <p:cBhvr>
                                        <p:cTn id="36"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40" grpId="0" animBg="1"/>
      <p:bldP spid="39" grpId="0" animBg="1"/>
      <p:bldP spid="5"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Title 1">
            <a:extLst>
              <a:ext uri="{FF2B5EF4-FFF2-40B4-BE49-F238E27FC236}">
                <a16:creationId xmlns:a16="http://schemas.microsoft.com/office/drawing/2014/main" id="{C4044743-E7FB-4A0E-B77B-F7BFFCE99FF4}"/>
              </a:ext>
            </a:extLst>
          </p:cNvPr>
          <p:cNvSpPr>
            <a:spLocks noGrp="1"/>
          </p:cNvSpPr>
          <p:nvPr>
            <p:ph type="title"/>
          </p:nvPr>
        </p:nvSpPr>
        <p:spPr/>
        <p:txBody>
          <a:bodyPr/>
          <a:lstStyle/>
          <a:p>
            <a:r>
              <a:rPr lang="en-US" dirty="0"/>
              <a:t>2. Gather and Analyze</a:t>
            </a:r>
          </a:p>
        </p:txBody>
      </p:sp>
      <p:sp>
        <p:nvSpPr>
          <p:cNvPr id="368" name="Shape 368"/>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19</a:t>
            </a:fld>
            <a:endParaRPr lang="en-US" sz="1200">
              <a:solidFill>
                <a:srgbClr val="888888"/>
              </a:solidFill>
              <a:latin typeface="Calibri"/>
              <a:ea typeface="Calibri"/>
              <a:cs typeface="Calibri"/>
              <a:sym typeface="Calibri"/>
            </a:endParaRPr>
          </a:p>
        </p:txBody>
      </p:sp>
      <p:sp>
        <p:nvSpPr>
          <p:cNvPr id="369" name="Shape 369"/>
          <p:cNvSpPr txBox="1"/>
          <p:nvPr/>
        </p:nvSpPr>
        <p:spPr>
          <a:xfrm>
            <a:off x="1676400" y="1371600"/>
            <a:ext cx="7315200" cy="3943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i="0" u="none" strike="noStrike" cap="none" dirty="0">
                <a:solidFill>
                  <a:schemeClr val="tx1"/>
                </a:solidFill>
                <a:latin typeface="Garamond" panose="02020404030301010803" pitchFamily="18" charset="0"/>
                <a:sym typeface="Arial"/>
              </a:rPr>
              <a:t>Some online ACE tools:</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Analyzing your impact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Club scorecard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Creating the purpose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Developing community partnerships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Hosting a membership drive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Measuring member satisfaction </a:t>
            </a:r>
          </a:p>
          <a:p>
            <a:pPr marL="457200" marR="0" lvl="0" indent="-457200" algn="l" rtl="0">
              <a:spcAft>
                <a:spcPts val="0"/>
              </a:spcAft>
              <a:buClr>
                <a:schemeClr val="tx1"/>
              </a:buClr>
              <a:buSzPct val="100000"/>
              <a:buFont typeface="Arial"/>
              <a:buChar char="•"/>
            </a:pPr>
            <a:r>
              <a:rPr lang="en-US" sz="2800" dirty="0">
                <a:solidFill>
                  <a:schemeClr val="tx1"/>
                </a:solidFill>
                <a:latin typeface="Garamond" panose="02020404030301010803" pitchFamily="18" charset="0"/>
                <a:sym typeface="Arial"/>
              </a:rPr>
              <a:t>Rediscovering your community </a:t>
            </a:r>
          </a:p>
        </p:txBody>
      </p:sp>
      <p:sp>
        <p:nvSpPr>
          <p:cNvPr id="371" name="Shape 371"/>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3</a:t>
            </a:r>
          </a:p>
        </p:txBody>
      </p:sp>
    </p:spTree>
    <p:extLst>
      <p:ext uri="{BB962C8B-B14F-4D97-AF65-F5344CB8AC3E}">
        <p14:creationId xmlns:p14="http://schemas.microsoft.com/office/powerpoint/2010/main" val="86601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7" name="Shape 157"/>
          <p:cNvSpPr txBox="1"/>
          <p:nvPr/>
        </p:nvSpPr>
        <p:spPr>
          <a:xfrm>
            <a:off x="0" y="38100"/>
            <a:ext cx="91440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dirty="0">
                <a:solidFill>
                  <a:schemeClr val="lt1"/>
                </a:solidFill>
                <a:latin typeface="Arial"/>
                <a:ea typeface="Arial"/>
                <a:cs typeface="Arial"/>
                <a:sym typeface="Arial"/>
              </a:rPr>
              <a:t>Introductions</a:t>
            </a:r>
          </a:p>
        </p:txBody>
      </p:sp>
      <p:grpSp>
        <p:nvGrpSpPr>
          <p:cNvPr id="4" name="Group 3">
            <a:extLst>
              <a:ext uri="{FF2B5EF4-FFF2-40B4-BE49-F238E27FC236}">
                <a16:creationId xmlns:a16="http://schemas.microsoft.com/office/drawing/2014/main" id="{0BE9A743-3288-4898-BE49-A2EF41927CCE}"/>
              </a:ext>
            </a:extLst>
          </p:cNvPr>
          <p:cNvGrpSpPr/>
          <p:nvPr/>
        </p:nvGrpSpPr>
        <p:grpSpPr>
          <a:xfrm>
            <a:off x="609599" y="1428750"/>
            <a:ext cx="4419601" cy="1828800"/>
            <a:chOff x="609599" y="1428750"/>
            <a:chExt cx="4419601" cy="1828800"/>
          </a:xfrm>
        </p:grpSpPr>
        <p:sp>
          <p:nvSpPr>
            <p:cNvPr id="149" name="Shape 149"/>
            <p:cNvSpPr/>
            <p:nvPr/>
          </p:nvSpPr>
          <p:spPr>
            <a:xfrm flipH="1">
              <a:off x="609599" y="1428750"/>
              <a:ext cx="4114800" cy="1828800"/>
            </a:xfrm>
            <a:prstGeom prst="wedgeEllipseCallout">
              <a:avLst>
                <a:gd name="adj1" fmla="val -20833"/>
                <a:gd name="adj2" fmla="val 62500"/>
              </a:avLst>
            </a:prstGeom>
            <a:solidFill>
              <a:srgbClr val="7F7F7F"/>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lt1"/>
                </a:solidFill>
                <a:latin typeface="Garamond" panose="02020404030301010803" pitchFamily="18" charset="0"/>
                <a:sym typeface="Arial"/>
              </a:endParaRPr>
            </a:p>
          </p:txBody>
        </p:sp>
        <p:sp>
          <p:nvSpPr>
            <p:cNvPr id="150" name="Shape 150"/>
            <p:cNvSpPr txBox="1"/>
            <p:nvPr/>
          </p:nvSpPr>
          <p:spPr>
            <a:xfrm>
              <a:off x="914400" y="1733550"/>
              <a:ext cx="4114800" cy="85725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lt1"/>
                </a:buClr>
                <a:buSzPct val="25000"/>
                <a:buFont typeface="Arial"/>
                <a:buNone/>
              </a:pPr>
              <a:r>
                <a:rPr lang="en-US" sz="4400" b="0" i="0" u="none" strike="noStrike" cap="none" dirty="0">
                  <a:solidFill>
                    <a:schemeClr val="lt1"/>
                  </a:solidFill>
                  <a:latin typeface="Garamond" panose="02020404030301010803" pitchFamily="18" charset="0"/>
                  <a:sym typeface="Arial"/>
                </a:rPr>
                <a:t>Why did I join?  </a:t>
              </a:r>
            </a:p>
          </p:txBody>
        </p:sp>
      </p:grpSp>
      <p:grpSp>
        <p:nvGrpSpPr>
          <p:cNvPr id="5" name="Group 4">
            <a:extLst>
              <a:ext uri="{FF2B5EF4-FFF2-40B4-BE49-F238E27FC236}">
                <a16:creationId xmlns:a16="http://schemas.microsoft.com/office/drawing/2014/main" id="{C5CB9465-2824-4639-A684-D45200E5AB49}"/>
              </a:ext>
            </a:extLst>
          </p:cNvPr>
          <p:cNvGrpSpPr/>
          <p:nvPr/>
        </p:nvGrpSpPr>
        <p:grpSpPr>
          <a:xfrm>
            <a:off x="4419600" y="2626614"/>
            <a:ext cx="4495800" cy="1922800"/>
            <a:chOff x="4419600" y="2626614"/>
            <a:chExt cx="4495800" cy="1922800"/>
          </a:xfrm>
        </p:grpSpPr>
        <p:sp>
          <p:nvSpPr>
            <p:cNvPr id="153" name="Shape 153"/>
            <p:cNvSpPr/>
            <p:nvPr/>
          </p:nvSpPr>
          <p:spPr>
            <a:xfrm>
              <a:off x="4419600" y="2626614"/>
              <a:ext cx="4114800" cy="1831085"/>
            </a:xfrm>
            <a:prstGeom prst="wedgeEllipseCallout">
              <a:avLst>
                <a:gd name="adj1" fmla="val -20833"/>
                <a:gd name="adj2" fmla="val 62500"/>
              </a:avLst>
            </a:prstGeom>
            <a:solidFill>
              <a:srgbClr val="7F7F7F"/>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panose="02020404030301010803" pitchFamily="18" charset="0"/>
                <a:sym typeface="Arial"/>
              </a:endParaRPr>
            </a:p>
          </p:txBody>
        </p:sp>
        <p:sp>
          <p:nvSpPr>
            <p:cNvPr id="154" name="Shape 154"/>
            <p:cNvSpPr txBox="1"/>
            <p:nvPr/>
          </p:nvSpPr>
          <p:spPr>
            <a:xfrm>
              <a:off x="4800600" y="3102864"/>
              <a:ext cx="4114800" cy="1446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0" i="0" u="none" strike="noStrike" cap="none" dirty="0">
                  <a:solidFill>
                    <a:schemeClr val="lt1"/>
                  </a:solidFill>
                  <a:latin typeface="Garamond" panose="02020404030301010803" pitchFamily="18" charset="0"/>
                  <a:sym typeface="Arial"/>
                </a:rPr>
                <a:t>Why do I stay?</a:t>
              </a:r>
            </a:p>
            <a:p>
              <a:pPr marL="0" marR="0" lvl="0" indent="0" algn="l" rtl="0">
                <a:spcBef>
                  <a:spcPts val="0"/>
                </a:spcBef>
                <a:spcAft>
                  <a:spcPts val="0"/>
                </a:spcAft>
                <a:buNone/>
              </a:pPr>
              <a:endParaRPr sz="4400" dirty="0">
                <a:solidFill>
                  <a:schemeClr val="lt1"/>
                </a:solidFill>
                <a:latin typeface="Garamond" panose="02020404030301010803" pitchFamily="18" charset="0"/>
                <a:sym typeface="Arial"/>
              </a:endParaRPr>
            </a:p>
          </p:txBody>
        </p:sp>
      </p:grpSp>
    </p:spTree>
    <p:extLst>
      <p:ext uri="{BB962C8B-B14F-4D97-AF65-F5344CB8AC3E}">
        <p14:creationId xmlns:p14="http://schemas.microsoft.com/office/powerpoint/2010/main" val="42441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Title 1">
            <a:extLst>
              <a:ext uri="{FF2B5EF4-FFF2-40B4-BE49-F238E27FC236}">
                <a16:creationId xmlns:a16="http://schemas.microsoft.com/office/drawing/2014/main" id="{6CEB9DA0-15C9-4691-B24B-FD91F8956CBC}"/>
              </a:ext>
            </a:extLst>
          </p:cNvPr>
          <p:cNvSpPr>
            <a:spLocks noGrp="1"/>
          </p:cNvSpPr>
          <p:nvPr>
            <p:ph type="title"/>
          </p:nvPr>
        </p:nvSpPr>
        <p:spPr/>
        <p:txBody>
          <a:bodyPr/>
          <a:lstStyle/>
          <a:p>
            <a:r>
              <a:rPr lang="en-US" dirty="0"/>
              <a:t>Gather and analyze</a:t>
            </a:r>
          </a:p>
        </p:txBody>
      </p:sp>
      <p:sp>
        <p:nvSpPr>
          <p:cNvPr id="389" name="Shape 389"/>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20</a:t>
            </a:fld>
            <a:endParaRPr lang="en-US" sz="1200">
              <a:solidFill>
                <a:srgbClr val="888888"/>
              </a:solidFill>
              <a:latin typeface="Calibri"/>
              <a:ea typeface="Calibri"/>
              <a:cs typeface="Calibri"/>
              <a:sym typeface="Calibri"/>
            </a:endParaRPr>
          </a:p>
        </p:txBody>
      </p:sp>
      <p:sp>
        <p:nvSpPr>
          <p:cNvPr id="390" name="Shape 390"/>
          <p:cNvSpPr txBox="1"/>
          <p:nvPr/>
        </p:nvSpPr>
        <p:spPr>
          <a:xfrm>
            <a:off x="762000" y="1529715"/>
            <a:ext cx="3657600" cy="1508759"/>
          </a:xfrm>
          <a:prstGeom prst="rect">
            <a:avLst/>
          </a:prstGeom>
          <a:solidFill>
            <a:srgbClr val="00B05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2300" dirty="0">
                <a:solidFill>
                  <a:schemeClr val="dk1"/>
                </a:solidFill>
                <a:latin typeface="Arial"/>
                <a:ea typeface="Arial"/>
                <a:cs typeface="Arial"/>
                <a:sym typeface="Arial"/>
              </a:rPr>
              <a:t>What is happening </a:t>
            </a:r>
            <a:r>
              <a:rPr lang="en-US" sz="2300" i="1" dirty="0">
                <a:solidFill>
                  <a:schemeClr val="dk1"/>
                </a:solidFill>
                <a:latin typeface="Arial"/>
                <a:ea typeface="Arial"/>
                <a:cs typeface="Arial"/>
                <a:sym typeface="Arial"/>
              </a:rPr>
              <a:t>within</a:t>
            </a:r>
            <a:r>
              <a:rPr lang="en-US" sz="2300" dirty="0">
                <a:solidFill>
                  <a:schemeClr val="dk1"/>
                </a:solidFill>
                <a:latin typeface="Arial"/>
                <a:ea typeface="Arial"/>
                <a:cs typeface="Arial"/>
                <a:sym typeface="Arial"/>
              </a:rPr>
              <a:t> your club that makes it strong? </a:t>
            </a:r>
          </a:p>
        </p:txBody>
      </p:sp>
      <p:sp>
        <p:nvSpPr>
          <p:cNvPr id="391" name="Shape 391"/>
          <p:cNvSpPr txBox="1"/>
          <p:nvPr/>
        </p:nvSpPr>
        <p:spPr>
          <a:xfrm>
            <a:off x="4724400" y="1520190"/>
            <a:ext cx="3657600" cy="1508759"/>
          </a:xfrm>
          <a:prstGeom prst="rect">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2300" dirty="0">
                <a:solidFill>
                  <a:schemeClr val="dk1"/>
                </a:solidFill>
                <a:latin typeface="Arial"/>
                <a:ea typeface="Arial"/>
                <a:cs typeface="Arial"/>
                <a:sym typeface="Arial"/>
              </a:rPr>
              <a:t>What opportunities does your community offer that can help achieve your club’s vision? </a:t>
            </a:r>
          </a:p>
        </p:txBody>
      </p:sp>
      <p:sp>
        <p:nvSpPr>
          <p:cNvPr id="392" name="Shape 392"/>
          <p:cNvSpPr txBox="1"/>
          <p:nvPr/>
        </p:nvSpPr>
        <p:spPr>
          <a:xfrm>
            <a:off x="762000" y="3291839"/>
            <a:ext cx="3657600" cy="1508759"/>
          </a:xfrm>
          <a:prstGeom prst="rect">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2300" dirty="0">
                <a:solidFill>
                  <a:srgbClr val="000000"/>
                </a:solidFill>
                <a:latin typeface="Arial"/>
                <a:ea typeface="Arial"/>
                <a:cs typeface="Arial"/>
                <a:sym typeface="Arial"/>
              </a:rPr>
              <a:t>What are the weaknesses within your club that are barriers?</a:t>
            </a:r>
          </a:p>
        </p:txBody>
      </p:sp>
      <p:sp>
        <p:nvSpPr>
          <p:cNvPr id="393" name="Shape 393"/>
          <p:cNvSpPr txBox="1"/>
          <p:nvPr/>
        </p:nvSpPr>
        <p:spPr>
          <a:xfrm>
            <a:off x="4724400" y="3291839"/>
            <a:ext cx="3657600" cy="1508759"/>
          </a:xfrm>
          <a:prstGeom prst="rect">
            <a:avLst/>
          </a:prstGeom>
          <a:solidFill>
            <a:schemeClr val="accent6"/>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2300">
                <a:solidFill>
                  <a:schemeClr val="dk1"/>
                </a:solidFill>
                <a:latin typeface="Arial"/>
                <a:ea typeface="Arial"/>
                <a:cs typeface="Arial"/>
                <a:sym typeface="Arial"/>
              </a:rPr>
              <a:t>What are the external factors that might hinder your club’s efforts? </a:t>
            </a:r>
          </a:p>
        </p:txBody>
      </p:sp>
      <p:sp>
        <p:nvSpPr>
          <p:cNvPr id="395" name="Shape 395"/>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3</a:t>
            </a:r>
          </a:p>
        </p:txBody>
      </p:sp>
    </p:spTree>
    <p:extLst>
      <p:ext uri="{BB962C8B-B14F-4D97-AF65-F5344CB8AC3E}">
        <p14:creationId xmlns:p14="http://schemas.microsoft.com/office/powerpoint/2010/main" val="4818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 calcmode="lin" valueType="num">
                                      <p:cBhvr additive="base">
                                        <p:cTn id="7" dur="1000"/>
                                        <p:tgtEl>
                                          <p:spTgt spid="390"/>
                                        </p:tgtEl>
                                        <p:attrNameLst>
                                          <p:attrName>ppt_w</p:attrName>
                                        </p:attrNameLst>
                                      </p:cBhvr>
                                      <p:tavLst>
                                        <p:tav tm="0">
                                          <p:val>
                                            <p:strVal val="0"/>
                                          </p:val>
                                        </p:tav>
                                        <p:tav tm="100000">
                                          <p:val>
                                            <p:strVal val="#ppt_w"/>
                                          </p:val>
                                        </p:tav>
                                      </p:tavLst>
                                    </p:anim>
                                    <p:anim calcmode="lin" valueType="num">
                                      <p:cBhvr additive="base">
                                        <p:cTn id="8" dur="1000"/>
                                        <p:tgtEl>
                                          <p:spTgt spid="39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91"/>
                                        </p:tgtEl>
                                        <p:attrNameLst>
                                          <p:attrName>style.visibility</p:attrName>
                                        </p:attrNameLst>
                                      </p:cBhvr>
                                      <p:to>
                                        <p:strVal val="visible"/>
                                      </p:to>
                                    </p:set>
                                    <p:anim calcmode="lin" valueType="num">
                                      <p:cBhvr additive="base">
                                        <p:cTn id="12" dur="1000"/>
                                        <p:tgtEl>
                                          <p:spTgt spid="391"/>
                                        </p:tgtEl>
                                        <p:attrNameLst>
                                          <p:attrName>ppt_w</p:attrName>
                                        </p:attrNameLst>
                                      </p:cBhvr>
                                      <p:tavLst>
                                        <p:tav tm="0">
                                          <p:val>
                                            <p:strVal val="0"/>
                                          </p:val>
                                        </p:tav>
                                        <p:tav tm="100000">
                                          <p:val>
                                            <p:strVal val="#ppt_w"/>
                                          </p:val>
                                        </p:tav>
                                      </p:tavLst>
                                    </p:anim>
                                    <p:anim calcmode="lin" valueType="num">
                                      <p:cBhvr additive="base">
                                        <p:cTn id="13" dur="1000"/>
                                        <p:tgtEl>
                                          <p:spTgt spid="39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392"/>
                                        </p:tgtEl>
                                        <p:attrNameLst>
                                          <p:attrName>style.visibility</p:attrName>
                                        </p:attrNameLst>
                                      </p:cBhvr>
                                      <p:to>
                                        <p:strVal val="visible"/>
                                      </p:to>
                                    </p:set>
                                    <p:anim calcmode="lin" valueType="num">
                                      <p:cBhvr additive="base">
                                        <p:cTn id="17" dur="1000"/>
                                        <p:tgtEl>
                                          <p:spTgt spid="392"/>
                                        </p:tgtEl>
                                        <p:attrNameLst>
                                          <p:attrName>ppt_w</p:attrName>
                                        </p:attrNameLst>
                                      </p:cBhvr>
                                      <p:tavLst>
                                        <p:tav tm="0">
                                          <p:val>
                                            <p:strVal val="0"/>
                                          </p:val>
                                        </p:tav>
                                        <p:tav tm="100000">
                                          <p:val>
                                            <p:strVal val="#ppt_w"/>
                                          </p:val>
                                        </p:tav>
                                      </p:tavLst>
                                    </p:anim>
                                    <p:anim calcmode="lin" valueType="num">
                                      <p:cBhvr additive="base">
                                        <p:cTn id="18" dur="1000"/>
                                        <p:tgtEl>
                                          <p:spTgt spid="392"/>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393"/>
                                        </p:tgtEl>
                                        <p:attrNameLst>
                                          <p:attrName>style.visibility</p:attrName>
                                        </p:attrNameLst>
                                      </p:cBhvr>
                                      <p:to>
                                        <p:strVal val="visible"/>
                                      </p:to>
                                    </p:set>
                                    <p:anim calcmode="lin" valueType="num">
                                      <p:cBhvr additive="base">
                                        <p:cTn id="22" dur="1000"/>
                                        <p:tgtEl>
                                          <p:spTgt spid="393"/>
                                        </p:tgtEl>
                                        <p:attrNameLst>
                                          <p:attrName>ppt_w</p:attrName>
                                        </p:attrNameLst>
                                      </p:cBhvr>
                                      <p:tavLst>
                                        <p:tav tm="0">
                                          <p:val>
                                            <p:strVal val="0"/>
                                          </p:val>
                                        </p:tav>
                                        <p:tav tm="100000">
                                          <p:val>
                                            <p:strVal val="#ppt_w"/>
                                          </p:val>
                                        </p:tav>
                                      </p:tavLst>
                                    </p:anim>
                                    <p:anim calcmode="lin" valueType="num">
                                      <p:cBhvr additive="base">
                                        <p:cTn id="23" dur="1000"/>
                                        <p:tgtEl>
                                          <p:spTgt spid="3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2" name="Title 1">
            <a:extLst>
              <a:ext uri="{FF2B5EF4-FFF2-40B4-BE49-F238E27FC236}">
                <a16:creationId xmlns:a16="http://schemas.microsoft.com/office/drawing/2014/main" id="{39796BE6-AFBF-4E1E-B41A-006D728A6D35}"/>
              </a:ext>
            </a:extLst>
          </p:cNvPr>
          <p:cNvSpPr>
            <a:spLocks noGrp="1"/>
          </p:cNvSpPr>
          <p:nvPr>
            <p:ph type="title"/>
          </p:nvPr>
        </p:nvSpPr>
        <p:spPr/>
        <p:txBody>
          <a:bodyPr/>
          <a:lstStyle/>
          <a:p>
            <a:r>
              <a:rPr lang="en-US" dirty="0"/>
              <a:t>3. Develop your plan</a:t>
            </a:r>
          </a:p>
        </p:txBody>
      </p:sp>
      <p:sp>
        <p:nvSpPr>
          <p:cNvPr id="404" name="Shape 404"/>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
        <p:nvSpPr>
          <p:cNvPr id="405" name="Shape 405"/>
          <p:cNvSpPr txBox="1"/>
          <p:nvPr/>
        </p:nvSpPr>
        <p:spPr>
          <a:xfrm>
            <a:off x="1371600" y="1625079"/>
            <a:ext cx="7620000" cy="2944396"/>
          </a:xfrm>
          <a:prstGeom prst="rect">
            <a:avLst/>
          </a:prstGeom>
          <a:noFill/>
          <a:ln>
            <a:noFill/>
          </a:ln>
        </p:spPr>
        <p:txBody>
          <a:bodyPr lIns="91425" tIns="45700" rIns="91425" bIns="45700" anchor="t" anchorCtr="0">
            <a:noAutofit/>
          </a:bodyPr>
          <a:lstStyle/>
          <a:p>
            <a:pPr marL="742950" marR="0" lvl="0" indent="-742950" algn="l" rtl="0">
              <a:lnSpc>
                <a:spcPct val="125000"/>
              </a:lnSpc>
              <a:spcBef>
                <a:spcPts val="0"/>
              </a:spcBef>
              <a:spcAft>
                <a:spcPts val="0"/>
              </a:spcAft>
              <a:buClr>
                <a:schemeClr val="tx1"/>
              </a:buClr>
              <a:buSzPct val="100000"/>
              <a:buFont typeface="Calibri"/>
              <a:buAutoNum type="arabicPeriod"/>
            </a:pPr>
            <a:r>
              <a:rPr lang="en-US" sz="3800" dirty="0">
                <a:solidFill>
                  <a:schemeClr val="tx1"/>
                </a:solidFill>
                <a:latin typeface="Garamond" panose="02020404030301010803" pitchFamily="18" charset="0"/>
                <a:sym typeface="Arial"/>
              </a:rPr>
              <a:t>Determine where you want to go.</a:t>
            </a:r>
          </a:p>
          <a:p>
            <a:pPr marL="742950" marR="0" lvl="0" indent="-742950" algn="l" rtl="0">
              <a:lnSpc>
                <a:spcPct val="125000"/>
              </a:lnSpc>
              <a:spcBef>
                <a:spcPts val="0"/>
              </a:spcBef>
              <a:spcAft>
                <a:spcPts val="0"/>
              </a:spcAft>
              <a:buClr>
                <a:schemeClr val="tx1"/>
              </a:buClr>
              <a:buSzPct val="100000"/>
              <a:buFont typeface="Calibri"/>
              <a:buAutoNum type="arabicPeriod"/>
            </a:pPr>
            <a:r>
              <a:rPr lang="en-US" sz="3800" dirty="0">
                <a:solidFill>
                  <a:schemeClr val="tx1"/>
                </a:solidFill>
                <a:latin typeface="Garamond" panose="02020404030301010803" pitchFamily="18" charset="0"/>
                <a:sym typeface="Arial"/>
              </a:rPr>
              <a:t>Determine strategies and tactics.</a:t>
            </a:r>
          </a:p>
          <a:p>
            <a:pPr marL="742950" marR="0" lvl="0" indent="-742950" algn="l" rtl="0">
              <a:lnSpc>
                <a:spcPct val="125000"/>
              </a:lnSpc>
              <a:spcBef>
                <a:spcPts val="0"/>
              </a:spcBef>
              <a:spcAft>
                <a:spcPts val="0"/>
              </a:spcAft>
              <a:buClr>
                <a:schemeClr val="tx1"/>
              </a:buClr>
              <a:buSzPct val="100000"/>
              <a:buFont typeface="Calibri"/>
              <a:buAutoNum type="arabicPeriod"/>
            </a:pPr>
            <a:r>
              <a:rPr lang="en-US" sz="3800" dirty="0">
                <a:solidFill>
                  <a:schemeClr val="tx1"/>
                </a:solidFill>
                <a:latin typeface="Garamond" panose="02020404030301010803" pitchFamily="18" charset="0"/>
                <a:sym typeface="Arial"/>
              </a:rPr>
              <a:t>Determine what metrics to use.</a:t>
            </a:r>
          </a:p>
          <a:p>
            <a:pPr marL="742950" marR="0" lvl="0" indent="-742950" algn="l" rtl="0">
              <a:lnSpc>
                <a:spcPct val="125000"/>
              </a:lnSpc>
              <a:spcBef>
                <a:spcPts val="0"/>
              </a:spcBef>
              <a:spcAft>
                <a:spcPts val="0"/>
              </a:spcAft>
              <a:buClr>
                <a:schemeClr val="tx1"/>
              </a:buClr>
              <a:buSzPct val="100000"/>
              <a:buFont typeface="Calibri"/>
              <a:buAutoNum type="arabicPeriod"/>
            </a:pPr>
            <a:r>
              <a:rPr lang="en-US" sz="3800" dirty="0">
                <a:solidFill>
                  <a:schemeClr val="tx1"/>
                </a:solidFill>
                <a:latin typeface="Garamond" panose="02020404030301010803" pitchFamily="18" charset="0"/>
                <a:sym typeface="Arial"/>
              </a:rPr>
              <a:t>List action steps and timelines.</a:t>
            </a:r>
          </a:p>
        </p:txBody>
      </p:sp>
    </p:spTree>
    <p:extLst>
      <p:ext uri="{BB962C8B-B14F-4D97-AF65-F5344CB8AC3E}">
        <p14:creationId xmlns:p14="http://schemas.microsoft.com/office/powerpoint/2010/main" val="3779518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5" name="Shape 435"/>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pic>
        <p:nvPicPr>
          <p:cNvPr id="8" name="Shape 277">
            <a:extLst>
              <a:ext uri="{FF2B5EF4-FFF2-40B4-BE49-F238E27FC236}">
                <a16:creationId xmlns:a16="http://schemas.microsoft.com/office/drawing/2014/main" id="{E4AF0539-6994-4A7C-B19C-9183FD04EAC1}"/>
              </a:ext>
            </a:extLst>
          </p:cNvPr>
          <p:cNvPicPr preferRelativeResize="0">
            <a:picLocks noChangeAspect="1"/>
          </p:cNvPicPr>
          <p:nvPr/>
        </p:nvPicPr>
        <p:blipFill rotWithShape="1">
          <a:blip r:embed="rId3">
            <a:alphaModFix/>
          </a:blip>
          <a:srcRect/>
          <a:stretch/>
        </p:blipFill>
        <p:spPr>
          <a:xfrm>
            <a:off x="3886200" y="1581150"/>
            <a:ext cx="3429000" cy="3429000"/>
          </a:xfrm>
          <a:prstGeom prst="rect">
            <a:avLst/>
          </a:prstGeom>
          <a:noFill/>
          <a:ln>
            <a:noFill/>
          </a:ln>
        </p:spPr>
      </p:pic>
      <p:sp>
        <p:nvSpPr>
          <p:cNvPr id="11" name="Title 3">
            <a:extLst>
              <a:ext uri="{FF2B5EF4-FFF2-40B4-BE49-F238E27FC236}">
                <a16:creationId xmlns:a16="http://schemas.microsoft.com/office/drawing/2014/main" id="{87591209-2BA9-44A9-BA37-7DA2ED691778}"/>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Membership </a:t>
            </a:r>
          </a:p>
          <a:p>
            <a:r>
              <a:rPr lang="en-US" dirty="0">
                <a:latin typeface="Arial"/>
                <a:ea typeface="Arial"/>
                <a:cs typeface="Arial"/>
                <a:sym typeface="Arial"/>
              </a:rPr>
              <a:t>and Engagement</a:t>
            </a:r>
            <a:endParaRPr lang="en-US" dirty="0"/>
          </a:p>
        </p:txBody>
      </p:sp>
    </p:spTree>
    <p:extLst>
      <p:ext uri="{BB962C8B-B14F-4D97-AF65-F5344CB8AC3E}">
        <p14:creationId xmlns:p14="http://schemas.microsoft.com/office/powerpoint/2010/main" val="215482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p:nvPr/>
        </p:nvSpPr>
        <p:spPr>
          <a:xfrm>
            <a:off x="2348835" y="1736827"/>
            <a:ext cx="6261765" cy="17081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02F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4000" b="1" dirty="0">
                <a:solidFill>
                  <a:srgbClr val="002F5F"/>
                </a:solidFill>
                <a:latin typeface="Garamond" panose="02020404030301010803" pitchFamily="18" charset="0"/>
                <a:sym typeface="Arial"/>
              </a:rPr>
              <a:t>To build, retain and support a growing Kiwanis </a:t>
            </a:r>
            <a:r>
              <a:rPr lang="en-US" sz="4000" b="1" dirty="0">
                <a:solidFill>
                  <a:srgbClr val="0F345F"/>
                </a:solidFill>
                <a:latin typeface="Garamond" panose="02020404030301010803" pitchFamily="18" charset="0"/>
                <a:sym typeface="Arial"/>
              </a:rPr>
              <a:t>membership</a:t>
            </a:r>
            <a:r>
              <a:rPr lang="en-US" sz="4000" b="1" dirty="0">
                <a:solidFill>
                  <a:srgbClr val="002F5F"/>
                </a:solidFill>
                <a:latin typeface="Garamond" panose="02020404030301010803" pitchFamily="18" charset="0"/>
                <a:sym typeface="Arial"/>
              </a:rPr>
              <a:t> network.</a:t>
            </a:r>
          </a:p>
        </p:txBody>
      </p:sp>
      <p:pic>
        <p:nvPicPr>
          <p:cNvPr id="292" name="Shape 292"/>
          <p:cNvPicPr preferRelativeResize="0"/>
          <p:nvPr/>
        </p:nvPicPr>
        <p:blipFill rotWithShape="1">
          <a:blip r:embed="rId3">
            <a:alphaModFix/>
          </a:blip>
          <a:srcRect/>
          <a:stretch/>
        </p:blipFill>
        <p:spPr>
          <a:xfrm>
            <a:off x="421691" y="1654286"/>
            <a:ext cx="1828800" cy="1828800"/>
          </a:xfrm>
          <a:prstGeom prst="rect">
            <a:avLst/>
          </a:prstGeom>
          <a:noFill/>
          <a:ln>
            <a:noFill/>
          </a:ln>
        </p:spPr>
      </p:pic>
      <p:sp>
        <p:nvSpPr>
          <p:cNvPr id="5" name="Shape 434">
            <a:extLst>
              <a:ext uri="{FF2B5EF4-FFF2-40B4-BE49-F238E27FC236}">
                <a16:creationId xmlns:a16="http://schemas.microsoft.com/office/drawing/2014/main" id="{0D9645B4-1B5D-4866-AE4D-C2AF36C58CAF}"/>
              </a:ext>
            </a:extLst>
          </p:cNvPr>
          <p:cNvSpPr txBox="1"/>
          <p:nvPr/>
        </p:nvSpPr>
        <p:spPr>
          <a:xfrm>
            <a:off x="1143000" y="0"/>
            <a:ext cx="8001000" cy="1123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lang="en-US" sz="3800" b="1" dirty="0">
              <a:solidFill>
                <a:srgbClr val="FFFFFF"/>
              </a:solidFill>
              <a:latin typeface="Arial"/>
              <a:ea typeface="Arial"/>
              <a:cs typeface="Arial"/>
              <a:sym typeface="Arial"/>
            </a:endParaRPr>
          </a:p>
        </p:txBody>
      </p:sp>
      <p:sp>
        <p:nvSpPr>
          <p:cNvPr id="2" name="Title 1">
            <a:extLst>
              <a:ext uri="{FF2B5EF4-FFF2-40B4-BE49-F238E27FC236}">
                <a16:creationId xmlns:a16="http://schemas.microsoft.com/office/drawing/2014/main" id="{DD747D1B-3629-4A25-B0FA-2736AFE8360B}"/>
              </a:ext>
            </a:extLst>
          </p:cNvPr>
          <p:cNvSpPr>
            <a:spLocks noGrp="1"/>
          </p:cNvSpPr>
          <p:nvPr>
            <p:ph type="title"/>
          </p:nvPr>
        </p:nvSpPr>
        <p:spPr>
          <a:xfrm>
            <a:off x="1371600" y="285750"/>
            <a:ext cx="7772400" cy="634603"/>
          </a:xfrm>
        </p:spPr>
        <p:txBody>
          <a:bodyPr/>
          <a:lstStyle/>
          <a:p>
            <a:r>
              <a:rPr lang="en-US" sz="4000" dirty="0">
                <a:solidFill>
                  <a:srgbClr val="FFFFFF"/>
                </a:solidFill>
                <a:latin typeface="Arial"/>
                <a:ea typeface="Arial"/>
                <a:cs typeface="Arial"/>
                <a:sym typeface="Arial"/>
              </a:rPr>
              <a:t>Membership</a:t>
            </a:r>
            <a:r>
              <a:rPr lang="en-US" sz="4200" dirty="0">
                <a:solidFill>
                  <a:srgbClr val="FFFFFF"/>
                </a:solidFill>
                <a:latin typeface="Arial"/>
                <a:ea typeface="Arial"/>
                <a:cs typeface="Arial"/>
                <a:sym typeface="Arial"/>
              </a:rPr>
              <a:t> and Engagement</a:t>
            </a:r>
            <a:endParaRPr lang="en-US" sz="4200" dirty="0"/>
          </a:p>
        </p:txBody>
      </p:sp>
    </p:spTree>
    <p:extLst>
      <p:ext uri="{BB962C8B-B14F-4D97-AF65-F5344CB8AC3E}">
        <p14:creationId xmlns:p14="http://schemas.microsoft.com/office/powerpoint/2010/main" val="341744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7" name="Shape 291">
            <a:extLst>
              <a:ext uri="{FF2B5EF4-FFF2-40B4-BE49-F238E27FC236}">
                <a16:creationId xmlns:a16="http://schemas.microsoft.com/office/drawing/2014/main" id="{8C05E841-BB3B-4B60-BA2A-E3EB6AFA4B12}"/>
              </a:ext>
            </a:extLst>
          </p:cNvPr>
          <p:cNvSpPr txBox="1"/>
          <p:nvPr/>
        </p:nvSpPr>
        <p:spPr>
          <a:xfrm>
            <a:off x="1447800" y="2653368"/>
            <a:ext cx="6172200" cy="235678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dirty="0">
                <a:solidFill>
                  <a:srgbClr val="002F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3600" b="1" dirty="0">
                <a:solidFill>
                  <a:srgbClr val="002F5F"/>
                </a:solidFill>
                <a:latin typeface="Garamond" panose="02020404030301010803" pitchFamily="18" charset="0"/>
                <a:sym typeface="Arial"/>
              </a:rPr>
              <a:t>To build, retain and support a growing Kiwanis Club of XXX’s membership network.</a:t>
            </a:r>
          </a:p>
        </p:txBody>
      </p:sp>
      <p:sp>
        <p:nvSpPr>
          <p:cNvPr id="6" name="Shape 291">
            <a:extLst>
              <a:ext uri="{FF2B5EF4-FFF2-40B4-BE49-F238E27FC236}">
                <a16:creationId xmlns:a16="http://schemas.microsoft.com/office/drawing/2014/main" id="{2CF7692C-F22D-4EBA-B920-8D57BB8BC979}"/>
              </a:ext>
            </a:extLst>
          </p:cNvPr>
          <p:cNvSpPr txBox="1"/>
          <p:nvPr/>
        </p:nvSpPr>
        <p:spPr>
          <a:xfrm>
            <a:off x="1447800" y="2653368"/>
            <a:ext cx="6172200" cy="235678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dirty="0">
                <a:solidFill>
                  <a:srgbClr val="002F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3600" b="1" dirty="0">
                <a:solidFill>
                  <a:srgbClr val="002F5F"/>
                </a:solidFill>
                <a:latin typeface="Garamond" panose="02020404030301010803" pitchFamily="18" charset="0"/>
                <a:sym typeface="Arial"/>
              </a:rPr>
              <a:t>To build, retain and support a growing Kiwanis membership network.</a:t>
            </a:r>
          </a:p>
        </p:txBody>
      </p:sp>
      <p:sp>
        <p:nvSpPr>
          <p:cNvPr id="291" name="Shape 291"/>
          <p:cNvSpPr txBox="1"/>
          <p:nvPr/>
        </p:nvSpPr>
        <p:spPr>
          <a:xfrm>
            <a:off x="457200" y="1504951"/>
            <a:ext cx="8305799" cy="1295399"/>
          </a:xfrm>
          <a:prstGeom prst="rect">
            <a:avLst/>
          </a:prstGeom>
          <a:noFill/>
          <a:ln>
            <a:noFill/>
          </a:ln>
        </p:spPr>
        <p:txBody>
          <a:bodyPr lIns="91425" tIns="45700" rIns="91425" bIns="45700" anchor="t" anchorCtr="0">
            <a:noAutofit/>
          </a:bodyPr>
          <a:lstStyle/>
          <a:p>
            <a:pPr marL="571500" indent="-571500">
              <a:buSzPct val="80000"/>
              <a:buFont typeface="Wingdings" panose="05000000000000000000" pitchFamily="2" charset="2"/>
              <a:buChar char="v"/>
            </a:pPr>
            <a:r>
              <a:rPr lang="en-US" sz="3600" dirty="0">
                <a:latin typeface="Arial" panose="020B0604020202020204" pitchFamily="34" charset="0"/>
                <a:cs typeface="Arial" panose="020B0604020202020204" pitchFamily="34" charset="0"/>
              </a:rPr>
              <a:t>What is the goal is your district? </a:t>
            </a:r>
          </a:p>
          <a:p>
            <a:pPr marL="571500" indent="-571500">
              <a:buSzPct val="80000"/>
              <a:buFont typeface="Wingdings" panose="05000000000000000000" pitchFamily="2" charset="2"/>
              <a:buChar char="v"/>
            </a:pPr>
            <a:r>
              <a:rPr lang="en-US" sz="3600" dirty="0">
                <a:latin typeface="Arial" panose="020B0604020202020204" pitchFamily="34" charset="0"/>
                <a:cs typeface="Arial" panose="020B0604020202020204" pitchFamily="34" charset="0"/>
              </a:rPr>
              <a:t>What is the goal of your club?</a:t>
            </a:r>
          </a:p>
        </p:txBody>
      </p:sp>
      <p:sp>
        <p:nvSpPr>
          <p:cNvPr id="5" name="Shape 434">
            <a:extLst>
              <a:ext uri="{FF2B5EF4-FFF2-40B4-BE49-F238E27FC236}">
                <a16:creationId xmlns:a16="http://schemas.microsoft.com/office/drawing/2014/main" id="{0D9645B4-1B5D-4866-AE4D-C2AF36C58CAF}"/>
              </a:ext>
            </a:extLst>
          </p:cNvPr>
          <p:cNvSpPr txBox="1"/>
          <p:nvPr/>
        </p:nvSpPr>
        <p:spPr>
          <a:xfrm>
            <a:off x="1143000" y="0"/>
            <a:ext cx="8001000" cy="1123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lang="en-US" sz="3800" b="1" dirty="0">
              <a:solidFill>
                <a:srgbClr val="FFFFFF"/>
              </a:solidFill>
              <a:latin typeface="Arial"/>
              <a:ea typeface="Arial"/>
              <a:cs typeface="Arial"/>
              <a:sym typeface="Arial"/>
            </a:endParaRPr>
          </a:p>
        </p:txBody>
      </p:sp>
      <p:sp>
        <p:nvSpPr>
          <p:cNvPr id="2" name="Title 1">
            <a:extLst>
              <a:ext uri="{FF2B5EF4-FFF2-40B4-BE49-F238E27FC236}">
                <a16:creationId xmlns:a16="http://schemas.microsoft.com/office/drawing/2014/main" id="{DD747D1B-3629-4A25-B0FA-2736AFE8360B}"/>
              </a:ext>
            </a:extLst>
          </p:cNvPr>
          <p:cNvSpPr>
            <a:spLocks noGrp="1"/>
          </p:cNvSpPr>
          <p:nvPr>
            <p:ph type="title"/>
          </p:nvPr>
        </p:nvSpPr>
        <p:spPr>
          <a:xfrm>
            <a:off x="1371600" y="285750"/>
            <a:ext cx="7772400" cy="634603"/>
          </a:xfrm>
        </p:spPr>
        <p:txBody>
          <a:bodyPr/>
          <a:lstStyle/>
          <a:p>
            <a:r>
              <a:rPr lang="en-US" sz="4000" dirty="0">
                <a:solidFill>
                  <a:srgbClr val="FFFFFF"/>
                </a:solidFill>
                <a:latin typeface="Arial"/>
                <a:ea typeface="Arial"/>
                <a:cs typeface="Arial"/>
                <a:sym typeface="Arial"/>
              </a:rPr>
              <a:t>Membership</a:t>
            </a:r>
            <a:r>
              <a:rPr lang="en-US" sz="4200" dirty="0">
                <a:solidFill>
                  <a:srgbClr val="FFFFFF"/>
                </a:solidFill>
                <a:latin typeface="Arial"/>
                <a:ea typeface="Arial"/>
                <a:cs typeface="Arial"/>
                <a:sym typeface="Arial"/>
              </a:rPr>
              <a:t> and Engagement</a:t>
            </a:r>
            <a:endParaRPr lang="en-US" sz="4200" dirty="0"/>
          </a:p>
        </p:txBody>
      </p:sp>
    </p:spTree>
    <p:extLst>
      <p:ext uri="{BB962C8B-B14F-4D97-AF65-F5344CB8AC3E}">
        <p14:creationId xmlns:p14="http://schemas.microsoft.com/office/powerpoint/2010/main" val="22299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838200" y="1428750"/>
            <a:ext cx="8381999" cy="3517522"/>
          </a:xfrm>
          <a:prstGeom prst="rect">
            <a:avLst/>
          </a:prstGeom>
          <a:noFill/>
          <a:ln>
            <a:noFill/>
          </a:ln>
        </p:spPr>
        <p:txBody>
          <a:bodyPr lIns="91425" tIns="45700" rIns="91425" bIns="45700" anchor="t" anchorCtr="0">
            <a:noAutofit/>
          </a:bodyPr>
          <a:lstStyle/>
          <a:p>
            <a:pPr marL="342900" lvl="0" indent="-342900">
              <a:buClr>
                <a:schemeClr val="dk1"/>
              </a:buClr>
              <a:buSzPct val="25000"/>
            </a:pPr>
            <a:r>
              <a:rPr lang="en-US" sz="3200" dirty="0">
                <a:solidFill>
                  <a:schemeClr val="dk1"/>
                </a:solidFill>
                <a:latin typeface="Garamond" panose="02020404030301010803" pitchFamily="18" charset="0"/>
              </a:rPr>
              <a:t>You may want to measure:</a:t>
            </a:r>
          </a:p>
          <a:p>
            <a:pPr marL="285750" lvl="1" indent="-285750">
              <a:spcBef>
                <a:spcPts val="640"/>
              </a:spcBef>
              <a:buClr>
                <a:schemeClr val="dk1"/>
              </a:buClr>
              <a:buSzPct val="100000"/>
              <a:buFont typeface="Arial"/>
              <a:buChar char="•"/>
            </a:pPr>
            <a:r>
              <a:rPr lang="en-US" sz="3200" dirty="0">
                <a:solidFill>
                  <a:schemeClr val="dk1"/>
                </a:solidFill>
                <a:latin typeface="Garamond" panose="02020404030301010803" pitchFamily="18" charset="0"/>
              </a:rPr>
              <a:t>Number of members</a:t>
            </a:r>
          </a:p>
          <a:p>
            <a:pPr marL="285750" lvl="1" indent="-285750">
              <a:spcBef>
                <a:spcPts val="640"/>
              </a:spcBef>
              <a:buClr>
                <a:schemeClr val="dk1"/>
              </a:buClr>
              <a:buSzPct val="100000"/>
              <a:buFont typeface="Arial"/>
              <a:buChar char="•"/>
            </a:pPr>
            <a:r>
              <a:rPr lang="en-US" sz="3200" dirty="0">
                <a:solidFill>
                  <a:schemeClr val="dk1"/>
                </a:solidFill>
                <a:latin typeface="Garamond" panose="02020404030301010803" pitchFamily="18" charset="0"/>
              </a:rPr>
              <a:t>New members each month</a:t>
            </a:r>
          </a:p>
          <a:p>
            <a:pPr marL="285750" lvl="1" indent="-285750">
              <a:spcBef>
                <a:spcPts val="640"/>
              </a:spcBef>
              <a:buClr>
                <a:schemeClr val="dk1"/>
              </a:buClr>
              <a:buSzPct val="100000"/>
              <a:buFont typeface="Arial"/>
              <a:buChar char="•"/>
            </a:pPr>
            <a:r>
              <a:rPr lang="en-US" sz="3200" dirty="0">
                <a:solidFill>
                  <a:schemeClr val="dk1"/>
                </a:solidFill>
                <a:latin typeface="Garamond" panose="02020404030301010803" pitchFamily="18" charset="0"/>
              </a:rPr>
              <a:t>Annual increase in membership</a:t>
            </a:r>
          </a:p>
          <a:p>
            <a:pPr marL="285750" lvl="1" indent="-285750">
              <a:spcBef>
                <a:spcPts val="640"/>
              </a:spcBef>
              <a:buClr>
                <a:schemeClr val="dk1"/>
              </a:buClr>
              <a:buSzPct val="100000"/>
              <a:buFont typeface="Arial"/>
              <a:buChar char="•"/>
            </a:pPr>
            <a:r>
              <a:rPr lang="en-US" sz="3200" dirty="0">
                <a:solidFill>
                  <a:schemeClr val="dk1"/>
                </a:solidFill>
                <a:latin typeface="Garamond" panose="02020404030301010803" pitchFamily="18" charset="0"/>
              </a:rPr>
              <a:t>Average age of members</a:t>
            </a:r>
          </a:p>
          <a:p>
            <a:pPr marL="285750" lvl="1" indent="-285750">
              <a:spcBef>
                <a:spcPts val="640"/>
              </a:spcBef>
              <a:buClr>
                <a:schemeClr val="dk1"/>
              </a:buClr>
              <a:buSzPct val="100000"/>
              <a:buFont typeface="Arial"/>
              <a:buChar char="•"/>
            </a:pPr>
            <a:r>
              <a:rPr lang="en-US" sz="3200" dirty="0">
                <a:solidFill>
                  <a:schemeClr val="dk1"/>
                </a:solidFill>
                <a:latin typeface="Garamond" panose="02020404030301010803" pitchFamily="18" charset="0"/>
              </a:rPr>
              <a:t>Percent of male/female members</a:t>
            </a:r>
          </a:p>
        </p:txBody>
      </p:sp>
      <p:sp>
        <p:nvSpPr>
          <p:cNvPr id="2" name="Title 1">
            <a:extLst>
              <a:ext uri="{FF2B5EF4-FFF2-40B4-BE49-F238E27FC236}">
                <a16:creationId xmlns:a16="http://schemas.microsoft.com/office/drawing/2014/main" id="{F6FE792A-6B14-4203-BDCD-50DCF79A13DD}"/>
              </a:ext>
            </a:extLst>
          </p:cNvPr>
          <p:cNvSpPr>
            <a:spLocks noGrp="1"/>
          </p:cNvSpPr>
          <p:nvPr>
            <p:ph type="title"/>
          </p:nvPr>
        </p:nvSpPr>
        <p:spPr/>
        <p:txBody>
          <a:bodyPr/>
          <a:lstStyle/>
          <a:p>
            <a:pPr lvl="0"/>
            <a:r>
              <a:rPr lang="en-US" sz="3600" dirty="0">
                <a:solidFill>
                  <a:srgbClr val="FFFFFF"/>
                </a:solidFill>
                <a:latin typeface="Arial"/>
                <a:ea typeface="Arial"/>
                <a:cs typeface="Arial"/>
                <a:sym typeface="Arial"/>
              </a:rPr>
              <a:t>Metrics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Membership and Engagement</a:t>
            </a:r>
            <a:endParaRPr lang="en-US" sz="3600" dirty="0"/>
          </a:p>
        </p:txBody>
      </p:sp>
    </p:spTree>
    <p:extLst>
      <p:ext uri="{BB962C8B-B14F-4D97-AF65-F5344CB8AC3E}">
        <p14:creationId xmlns:p14="http://schemas.microsoft.com/office/powerpoint/2010/main" val="109106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2" name="Title 1">
            <a:extLst>
              <a:ext uri="{FF2B5EF4-FFF2-40B4-BE49-F238E27FC236}">
                <a16:creationId xmlns:a16="http://schemas.microsoft.com/office/drawing/2014/main" id="{028BA4F8-A239-46AB-B061-ED29E647AB1D}"/>
              </a:ext>
            </a:extLst>
          </p:cNvPr>
          <p:cNvSpPr>
            <a:spLocks noGrp="1"/>
          </p:cNvSpPr>
          <p:nvPr>
            <p:ph type="title"/>
          </p:nvPr>
        </p:nvSpPr>
        <p:spPr/>
        <p:txBody>
          <a:bodyPr/>
          <a:lstStyle/>
          <a:p>
            <a:r>
              <a:rPr lang="en-US" dirty="0"/>
              <a:t>Let’s try one together</a:t>
            </a:r>
          </a:p>
        </p:txBody>
      </p:sp>
      <p:sp>
        <p:nvSpPr>
          <p:cNvPr id="470" name="Shape 470"/>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26</a:t>
            </a:fld>
            <a:endParaRPr lang="en-US" sz="1200">
              <a:solidFill>
                <a:srgbClr val="888888"/>
              </a:solidFill>
              <a:latin typeface="Calibri"/>
              <a:ea typeface="Calibri"/>
              <a:cs typeface="Calibri"/>
              <a:sym typeface="Calibri"/>
            </a:endParaRPr>
          </a:p>
        </p:txBody>
      </p:sp>
      <p:sp>
        <p:nvSpPr>
          <p:cNvPr id="471" name="Shape 471"/>
          <p:cNvSpPr txBox="1"/>
          <p:nvPr/>
        </p:nvSpPr>
        <p:spPr>
          <a:xfrm>
            <a:off x="950228" y="1297958"/>
            <a:ext cx="8148283" cy="9542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400" i="0" u="none" strike="noStrike" cap="none" dirty="0">
                <a:solidFill>
                  <a:schemeClr val="tx1"/>
                </a:solidFill>
                <a:latin typeface="Garamond" panose="02020404030301010803" pitchFamily="18" charset="0"/>
                <a:sym typeface="Arial"/>
              </a:rPr>
              <a:t>Strategy: Increase membership in our club</a:t>
            </a:r>
            <a:r>
              <a:rPr lang="en-US" sz="4800" i="0" u="none" strike="noStrike" cap="none" dirty="0">
                <a:solidFill>
                  <a:schemeClr val="tx1"/>
                </a:solidFill>
                <a:latin typeface="Garamond" panose="02020404030301010803" pitchFamily="18" charset="0"/>
                <a:sym typeface="Arial"/>
              </a:rPr>
              <a:t>	</a:t>
            </a:r>
          </a:p>
          <a:p>
            <a:pPr marL="514350" marR="0" lvl="0" indent="-514350" algn="ctr" rtl="0">
              <a:lnSpc>
                <a:spcPct val="100000"/>
              </a:lnSpc>
              <a:spcBef>
                <a:spcPts val="800"/>
              </a:spcBef>
              <a:spcAft>
                <a:spcPts val="0"/>
              </a:spcAft>
              <a:buClr>
                <a:schemeClr val="dk1"/>
              </a:buClr>
              <a:buFont typeface="Calibri"/>
              <a:buNone/>
            </a:pPr>
            <a:endParaRPr sz="4800" i="0" u="none" strike="noStrike" cap="none" dirty="0">
              <a:solidFill>
                <a:schemeClr val="tx1"/>
              </a:solidFill>
              <a:latin typeface="Garamond" panose="02020404030301010803" pitchFamily="18" charset="0"/>
              <a:sym typeface="Arial"/>
            </a:endParaRPr>
          </a:p>
        </p:txBody>
      </p:sp>
      <p:sp>
        <p:nvSpPr>
          <p:cNvPr id="472" name="Shape 472"/>
          <p:cNvSpPr txBox="1"/>
          <p:nvPr/>
        </p:nvSpPr>
        <p:spPr>
          <a:xfrm>
            <a:off x="1143000" y="2571750"/>
            <a:ext cx="7391399"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Shape 473"/>
          <p:cNvSpPr txBox="1"/>
          <p:nvPr/>
        </p:nvSpPr>
        <p:spPr>
          <a:xfrm>
            <a:off x="1219200" y="2773946"/>
            <a:ext cx="7543800" cy="2236204"/>
          </a:xfrm>
          <a:prstGeom prst="rect">
            <a:avLst/>
          </a:prstGeom>
          <a:noFill/>
          <a:ln>
            <a:noFill/>
          </a:ln>
        </p:spPr>
        <p:txBody>
          <a:bodyPr lIns="91425" tIns="45700" rIns="91425" bIns="45700" anchor="t" anchorCtr="0">
            <a:noAutofit/>
          </a:bodyPr>
          <a:lstStyle/>
          <a:p>
            <a:pPr marL="914400" marR="0" lvl="1" indent="-457200" algn="l" rtl="0">
              <a:spcBef>
                <a:spcPts val="0"/>
              </a:spcBef>
              <a:spcAft>
                <a:spcPts val="0"/>
              </a:spcAft>
              <a:buClr>
                <a:schemeClr val="tx1"/>
              </a:buClr>
              <a:buSzPct val="100000"/>
              <a:buFont typeface="Arial"/>
              <a:buChar char="•"/>
            </a:pPr>
            <a:r>
              <a:rPr lang="en-US" sz="3600" b="0" i="0" u="none" strike="noStrike" cap="none" dirty="0">
                <a:solidFill>
                  <a:schemeClr val="tx1"/>
                </a:solidFill>
                <a:latin typeface="Garamond" panose="02020404030301010803" pitchFamily="18" charset="0"/>
                <a:sym typeface="Arial"/>
              </a:rPr>
              <a:t>How? </a:t>
            </a:r>
          </a:p>
          <a:p>
            <a:pPr marL="1485900" marR="0" lvl="2" indent="-571500" algn="l" rtl="0">
              <a:spcBef>
                <a:spcPts val="0"/>
              </a:spcBef>
              <a:spcAft>
                <a:spcPts val="0"/>
              </a:spcAft>
              <a:buClr>
                <a:schemeClr val="tx1"/>
              </a:buClr>
              <a:buSzPct val="75000"/>
              <a:buFont typeface="Courier New" panose="02070309020205020404" pitchFamily="49" charset="0"/>
              <a:buChar char="o"/>
            </a:pPr>
            <a:r>
              <a:rPr lang="en-US" sz="3600" b="0" i="0" u="none" strike="noStrike" cap="none" dirty="0">
                <a:solidFill>
                  <a:schemeClr val="tx1"/>
                </a:solidFill>
                <a:latin typeface="Garamond" panose="02020404030301010803" pitchFamily="18" charset="0"/>
                <a:sym typeface="Arial"/>
              </a:rPr>
              <a:t>Metrics</a:t>
            </a:r>
          </a:p>
          <a:p>
            <a:pPr marL="1485900" marR="0" lvl="2" indent="-571500" algn="l" rtl="0">
              <a:spcBef>
                <a:spcPts val="0"/>
              </a:spcBef>
              <a:spcAft>
                <a:spcPts val="0"/>
              </a:spcAft>
              <a:buClr>
                <a:schemeClr val="tx1"/>
              </a:buClr>
              <a:buSzPct val="75000"/>
              <a:buFont typeface="Courier New" panose="02070309020205020404" pitchFamily="49" charset="0"/>
              <a:buChar char="o"/>
            </a:pPr>
            <a:r>
              <a:rPr lang="en-US" sz="3600" b="0" i="0" u="none" strike="noStrike" cap="none" dirty="0">
                <a:solidFill>
                  <a:schemeClr val="tx1"/>
                </a:solidFill>
                <a:latin typeface="Garamond" panose="02020404030301010803" pitchFamily="18" charset="0"/>
                <a:sym typeface="Arial"/>
              </a:rPr>
              <a:t>Timelines</a:t>
            </a:r>
          </a:p>
          <a:p>
            <a:pPr marL="1485900" marR="0" lvl="2" indent="-571500" algn="l" rtl="0">
              <a:spcBef>
                <a:spcPts val="0"/>
              </a:spcBef>
              <a:spcAft>
                <a:spcPts val="0"/>
              </a:spcAft>
              <a:buClr>
                <a:schemeClr val="tx1"/>
              </a:buClr>
              <a:buSzPct val="75000"/>
              <a:buFont typeface="Courier New" panose="02070309020205020404" pitchFamily="49" charset="0"/>
              <a:buChar char="o"/>
            </a:pPr>
            <a:r>
              <a:rPr lang="en-US" sz="3600" b="0" i="0" u="none" strike="noStrike" cap="none" dirty="0">
                <a:solidFill>
                  <a:schemeClr val="tx1"/>
                </a:solidFill>
                <a:latin typeface="Garamond" panose="02020404030301010803" pitchFamily="18" charset="0"/>
                <a:sym typeface="Arial"/>
              </a:rPr>
              <a:t>Responsible parties</a:t>
            </a:r>
          </a:p>
          <a:p>
            <a:pPr marL="0" marR="0" lvl="0" indent="0" algn="l" rtl="0">
              <a:spcBef>
                <a:spcPts val="0"/>
              </a:spcBef>
              <a:spcAft>
                <a:spcPts val="0"/>
              </a:spcAft>
              <a:buClr>
                <a:schemeClr val="tx1"/>
              </a:buClr>
              <a:buNone/>
            </a:pPr>
            <a:endParaRPr sz="1800" dirty="0">
              <a:solidFill>
                <a:schemeClr val="tx1"/>
              </a:solidFill>
              <a:latin typeface="Garamond" panose="02020404030301010803" pitchFamily="18" charset="0"/>
              <a:sym typeface="Arial"/>
            </a:endParaRPr>
          </a:p>
        </p:txBody>
      </p:sp>
    </p:spTree>
    <p:extLst>
      <p:ext uri="{BB962C8B-B14F-4D97-AF65-F5344CB8AC3E}">
        <p14:creationId xmlns:p14="http://schemas.microsoft.com/office/powerpoint/2010/main" val="3222593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 name="Title 1">
            <a:extLst>
              <a:ext uri="{FF2B5EF4-FFF2-40B4-BE49-F238E27FC236}">
                <a16:creationId xmlns:a16="http://schemas.microsoft.com/office/drawing/2014/main" id="{9A5A97CC-3D49-4E6E-B88D-2C46A75CD0CD}"/>
              </a:ext>
            </a:extLst>
          </p:cNvPr>
          <p:cNvSpPr>
            <a:spLocks noGrp="1"/>
          </p:cNvSpPr>
          <p:nvPr>
            <p:ph type="title"/>
          </p:nvPr>
        </p:nvSpPr>
        <p:spPr/>
        <p:txBody>
          <a:bodyPr anchor="ctr"/>
          <a:lstStyle/>
          <a:p>
            <a:r>
              <a:rPr lang="en-US" sz="4400" dirty="0"/>
              <a:t>3. Develop your plan</a:t>
            </a:r>
          </a:p>
        </p:txBody>
      </p:sp>
      <p:graphicFrame>
        <p:nvGraphicFramePr>
          <p:cNvPr id="484" name="Shape 484"/>
          <p:cNvGraphicFramePr/>
          <p:nvPr>
            <p:extLst>
              <p:ext uri="{D42A27DB-BD31-4B8C-83A1-F6EECF244321}">
                <p14:modId xmlns:p14="http://schemas.microsoft.com/office/powerpoint/2010/main" val="2441202765"/>
              </p:ext>
            </p:extLst>
          </p:nvPr>
        </p:nvGraphicFramePr>
        <p:xfrm>
          <a:off x="304801" y="1874160"/>
          <a:ext cx="8534375" cy="2834625"/>
        </p:xfrm>
        <a:graphic>
          <a:graphicData uri="http://schemas.openxmlformats.org/drawingml/2006/table">
            <a:tbl>
              <a:tblPr firstRow="1" firstCol="1" bandRow="1">
                <a:noFill/>
              </a:tblPr>
              <a:tblGrid>
                <a:gridCol w="2313050">
                  <a:extLst>
                    <a:ext uri="{9D8B030D-6E8A-4147-A177-3AD203B41FA5}">
                      <a16:colId xmlns:a16="http://schemas.microsoft.com/office/drawing/2014/main" val="20000"/>
                    </a:ext>
                  </a:extLst>
                </a:gridCol>
                <a:gridCol w="3030900">
                  <a:extLst>
                    <a:ext uri="{9D8B030D-6E8A-4147-A177-3AD203B41FA5}">
                      <a16:colId xmlns:a16="http://schemas.microsoft.com/office/drawing/2014/main" val="20001"/>
                    </a:ext>
                  </a:extLst>
                </a:gridCol>
                <a:gridCol w="3190425">
                  <a:extLst>
                    <a:ext uri="{9D8B030D-6E8A-4147-A177-3AD203B41FA5}">
                      <a16:colId xmlns:a16="http://schemas.microsoft.com/office/drawing/2014/main" val="20002"/>
                    </a:ext>
                  </a:extLst>
                </a:gridCol>
              </a:tblGrid>
              <a:tr h="914400">
                <a:tc>
                  <a:txBody>
                    <a:bodyPr/>
                    <a:lstStyle/>
                    <a:p>
                      <a:pPr marL="0" marR="0" lvl="0" indent="0" algn="ctr" rtl="0">
                        <a:lnSpc>
                          <a:spcPct val="107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Overall Priority</a:t>
                      </a: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540" marR="0" lvl="0" indent="-2540" algn="ctr" rtl="0">
                        <a:lnSpc>
                          <a:spcPct val="107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Strategies</a:t>
                      </a: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2540" marR="0" lvl="0" indent="-254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How will you accomplish the strategy?</a:t>
                      </a: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640075">
                <a:tc rowSpan="3">
                  <a:txBody>
                    <a:bodyPr/>
                    <a:lstStyle/>
                    <a:p>
                      <a:pPr marL="11430" marR="0" lvl="0" indent="-11430" algn="ctr" rtl="0">
                        <a:lnSpc>
                          <a:spcPct val="107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Membership </a:t>
                      </a:r>
                    </a:p>
                    <a:p>
                      <a:pPr marL="11430" marR="0" lvl="0" indent="-11430" algn="ctr" rtl="0">
                        <a:lnSpc>
                          <a:spcPct val="107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and Engagement</a:t>
                      </a: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3">
                  <a:txBody>
                    <a:bodyPr/>
                    <a:lstStyle/>
                    <a:p>
                      <a:pPr marL="115888" marR="3810" lvl="0" indent="-1587" algn="l" rtl="0">
                        <a:lnSpc>
                          <a:spcPct val="107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KI: Increase membership </a:t>
                      </a:r>
                    </a:p>
                    <a:p>
                      <a:pPr marL="115888" marR="3810" lvl="0" indent="-1587" algn="l" rtl="0">
                        <a:lnSpc>
                          <a:spcPct val="107000"/>
                        </a:lnSpc>
                        <a:spcBef>
                          <a:spcPts val="0"/>
                        </a:spcBef>
                        <a:spcAft>
                          <a:spcPts val="0"/>
                        </a:spcAft>
                        <a:buSzPct val="25000"/>
                        <a:buNone/>
                      </a:pPr>
                      <a:r>
                        <a:rPr lang="en-US" sz="2200" b="1" u="none" strike="noStrike" cap="none" dirty="0">
                          <a:solidFill>
                            <a:schemeClr val="dk1"/>
                          </a:solidFill>
                          <a:latin typeface="Garamond" panose="02020404030301010803" pitchFamily="18" charset="0"/>
                          <a:ea typeface="Arial"/>
                          <a:cs typeface="Arial"/>
                          <a:sym typeface="Arial"/>
                        </a:rPr>
                        <a:t>Club: </a:t>
                      </a: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7000"/>
                        </a:lnSpc>
                        <a:spcBef>
                          <a:spcPts val="0"/>
                        </a:spcBef>
                        <a:spcAft>
                          <a:spcPts val="0"/>
                        </a:spcAft>
                        <a:buSzPct val="25000"/>
                        <a:buNone/>
                      </a:pPr>
                      <a:endParaRPr sz="2200" b="0" u="none" strike="noStrike" cap="none" dirty="0">
                        <a:solidFill>
                          <a:schemeClr val="dk1"/>
                        </a:solidFill>
                        <a:latin typeface="Garamond" panose="02020404030301010803" pitchFamily="18" charset="0"/>
                        <a:ea typeface="Arial"/>
                        <a:cs typeface="Arial"/>
                        <a:sym typeface="Arial"/>
                      </a:endParaRP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640075">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SzPct val="25000"/>
                        <a:buNone/>
                      </a:pPr>
                      <a:endParaRPr sz="2200" u="none" strike="noStrike" cap="none" dirty="0">
                        <a:solidFill>
                          <a:schemeClr val="dk1"/>
                        </a:solidFill>
                        <a:latin typeface="Garamond" panose="02020404030301010803" pitchFamily="18" charset="0"/>
                        <a:ea typeface="Arial"/>
                        <a:cs typeface="Arial"/>
                        <a:sym typeface="Arial"/>
                      </a:endParaRP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640075">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SzPct val="25000"/>
                        <a:buNone/>
                      </a:pPr>
                      <a:endParaRPr sz="2200" u="none" strike="noStrike" cap="none" dirty="0">
                        <a:solidFill>
                          <a:schemeClr val="dk1"/>
                        </a:solidFill>
                        <a:latin typeface="Arial"/>
                        <a:ea typeface="Arial"/>
                        <a:cs typeface="Arial"/>
                        <a:sym typeface="Arial"/>
                      </a:endParaRPr>
                    </a:p>
                  </a:txBody>
                  <a:tcPr marL="24725" marR="47400" marT="2997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sp>
        <p:nvSpPr>
          <p:cNvPr id="485" name="Shape 485"/>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4</a:t>
            </a:r>
          </a:p>
        </p:txBody>
      </p:sp>
    </p:spTree>
    <p:extLst>
      <p:ext uri="{BB962C8B-B14F-4D97-AF65-F5344CB8AC3E}">
        <p14:creationId xmlns:p14="http://schemas.microsoft.com/office/powerpoint/2010/main" val="4066693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aphicFrame>
        <p:nvGraphicFramePr>
          <p:cNvPr id="495" name="Shape 495"/>
          <p:cNvGraphicFramePr/>
          <p:nvPr>
            <p:extLst>
              <p:ext uri="{D42A27DB-BD31-4B8C-83A1-F6EECF244321}">
                <p14:modId xmlns:p14="http://schemas.microsoft.com/office/powerpoint/2010/main" val="1505764040"/>
              </p:ext>
            </p:extLst>
          </p:nvPr>
        </p:nvGraphicFramePr>
        <p:xfrm>
          <a:off x="304800" y="1810349"/>
          <a:ext cx="8534400" cy="2938760"/>
        </p:xfrm>
        <a:graphic>
          <a:graphicData uri="http://schemas.openxmlformats.org/drawingml/2006/table">
            <a:tbl>
              <a:tblPr firstRow="1" firstCol="1" bandRow="1">
                <a:noFill/>
              </a:tblPr>
              <a:tblGrid>
                <a:gridCol w="1981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9075">
                  <a:extLst>
                    <a:ext uri="{9D8B030D-6E8A-4147-A177-3AD203B41FA5}">
                      <a16:colId xmlns:a16="http://schemas.microsoft.com/office/drawing/2014/main" val="20002"/>
                    </a:ext>
                  </a:extLst>
                </a:gridCol>
                <a:gridCol w="2354325">
                  <a:extLst>
                    <a:ext uri="{9D8B030D-6E8A-4147-A177-3AD203B41FA5}">
                      <a16:colId xmlns:a16="http://schemas.microsoft.com/office/drawing/2014/main" val="20003"/>
                    </a:ext>
                  </a:extLst>
                </a:gridCol>
              </a:tblGrid>
              <a:tr h="891550">
                <a:tc gridSpan="4">
                  <a:txBody>
                    <a:bodyPr/>
                    <a:lstStyle/>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 Committee __________________________________</a:t>
                      </a:r>
                    </a:p>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Strategy: ________________________________________</a:t>
                      </a:r>
                    </a:p>
                    <a:p>
                      <a:pPr marL="0" marR="0" lvl="0" indent="0" algn="ctr" rtl="0">
                        <a:lnSpc>
                          <a:spcPct val="107000"/>
                        </a:lnSpc>
                        <a:spcBef>
                          <a:spcPts val="42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Operational steps to accomplish the strategy</a:t>
                      </a:r>
                    </a:p>
                  </a:txBody>
                  <a:tcPr marL="0" marR="58200" marT="39850" marB="425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BFBF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6175">
                <a:tc>
                  <a:txBody>
                    <a:bodyPr/>
                    <a:lstStyle/>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What specifically?</a:t>
                      </a:r>
                    </a:p>
                  </a:txBody>
                  <a:tcPr marL="0" marR="58200" marT="39850" marB="425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How will you measure?</a:t>
                      </a:r>
                    </a:p>
                  </a:txBody>
                  <a:tcPr marL="0" marR="58200" marT="39850" marB="425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What date?</a:t>
                      </a:r>
                    </a:p>
                  </a:txBody>
                  <a:tcPr marL="0" marR="58200" marT="39850" marB="425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SzPct val="25000"/>
                        <a:buNone/>
                      </a:pPr>
                      <a:r>
                        <a:rPr lang="en-US" sz="2200" b="0" u="none" strike="noStrike" cap="none" dirty="0">
                          <a:solidFill>
                            <a:schemeClr val="dk1"/>
                          </a:solidFill>
                          <a:latin typeface="Garamond" panose="02020404030301010803" pitchFamily="18" charset="0"/>
                          <a:ea typeface="Arial"/>
                          <a:cs typeface="Arial"/>
                          <a:sym typeface="Arial"/>
                        </a:rPr>
                        <a:t>Responsible?        </a:t>
                      </a:r>
                    </a:p>
                  </a:txBody>
                  <a:tcPr marL="0" marR="58200" marT="39850" marB="425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480050">
                <a:tc>
                  <a:txBody>
                    <a:bodyPr/>
                    <a:lstStyle/>
                    <a:p>
                      <a:pPr marL="0" marR="0" lvl="0" indent="0" algn="l" rtl="0">
                        <a:spcBef>
                          <a:spcPts val="0"/>
                        </a:spcBef>
                        <a:buSzPct val="25000"/>
                        <a:buNone/>
                      </a:pPr>
                      <a:endParaRPr sz="1500">
                        <a:latin typeface="Garamond" panose="02020404030301010803" pitchFamily="18" charset="0"/>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500">
                        <a:latin typeface="Garamond" panose="02020404030301010803" pitchFamily="18" charset="0"/>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500">
                        <a:latin typeface="Garamond" panose="02020404030301010803" pitchFamily="18" charset="0"/>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7000"/>
                        </a:lnSpc>
                        <a:spcBef>
                          <a:spcPts val="0"/>
                        </a:spcBef>
                        <a:spcAft>
                          <a:spcPts val="0"/>
                        </a:spcAft>
                        <a:buSzPct val="25000"/>
                        <a:buNone/>
                      </a:pPr>
                      <a:endParaRPr sz="1500" dirty="0">
                        <a:solidFill>
                          <a:schemeClr val="dk1"/>
                        </a:solidFill>
                        <a:latin typeface="Garamond" panose="02020404030301010803" pitchFamily="18" charset="0"/>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480050">
                <a:tc>
                  <a:txBody>
                    <a:bodyPr/>
                    <a:lstStyle/>
                    <a:p>
                      <a:pPr marL="0" marR="0" lvl="0" indent="0" algn="l" rtl="0">
                        <a:spcBef>
                          <a:spcPts val="0"/>
                        </a:spcBef>
                        <a:buSzPct val="25000"/>
                        <a:buNone/>
                      </a:pPr>
                      <a:endParaRPr sz="1500">
                        <a:latin typeface="Arial"/>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500">
                        <a:latin typeface="Arial"/>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500">
                        <a:latin typeface="Arial"/>
                        <a:ea typeface="Arial"/>
                        <a:cs typeface="Arial"/>
                        <a:sym typeface="Arial"/>
                      </a:endParaRP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lnSpc>
                          <a:spcPct val="107000"/>
                        </a:lnSpc>
                        <a:spcBef>
                          <a:spcPts val="0"/>
                        </a:spcBef>
                        <a:spcAft>
                          <a:spcPts val="0"/>
                        </a:spcAft>
                        <a:buSzPct val="25000"/>
                        <a:buNone/>
                      </a:pPr>
                      <a:r>
                        <a:rPr lang="en-US" sz="1500" dirty="0">
                          <a:solidFill>
                            <a:schemeClr val="dk1"/>
                          </a:solidFill>
                          <a:latin typeface="Arial"/>
                          <a:ea typeface="Arial"/>
                          <a:cs typeface="Arial"/>
                          <a:sym typeface="Arial"/>
                        </a:rPr>
                        <a:t> </a:t>
                      </a:r>
                    </a:p>
                  </a:txBody>
                  <a:tcPr marL="24725" marR="47400" marT="2997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sp>
        <p:nvSpPr>
          <p:cNvPr id="497" name="Shape 497"/>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a:solidFill>
                  <a:srgbClr val="FFFFFF"/>
                </a:solidFill>
                <a:latin typeface="Arial"/>
                <a:ea typeface="Arial"/>
                <a:cs typeface="Arial"/>
                <a:sym typeface="Arial"/>
              </a:rPr>
              <a:t>5</a:t>
            </a:r>
          </a:p>
        </p:txBody>
      </p:sp>
      <p:sp>
        <p:nvSpPr>
          <p:cNvPr id="10" name="Title 1">
            <a:extLst>
              <a:ext uri="{FF2B5EF4-FFF2-40B4-BE49-F238E27FC236}">
                <a16:creationId xmlns:a16="http://schemas.microsoft.com/office/drawing/2014/main" id="{917AD79F-69FF-46A8-9B90-E3CE9DCBF1DE}"/>
              </a:ext>
            </a:extLst>
          </p:cNvPr>
          <p:cNvSpPr>
            <a:spLocks noGrp="1"/>
          </p:cNvSpPr>
          <p:nvPr>
            <p:ph type="title"/>
          </p:nvPr>
        </p:nvSpPr>
        <p:spPr>
          <a:xfrm>
            <a:off x="304800" y="361950"/>
            <a:ext cx="8610600" cy="634603"/>
          </a:xfrm>
        </p:spPr>
        <p:txBody>
          <a:bodyPr anchor="ctr"/>
          <a:lstStyle/>
          <a:p>
            <a:r>
              <a:rPr lang="en-US" sz="4400" dirty="0"/>
              <a:t>3. Develop your plan</a:t>
            </a:r>
          </a:p>
        </p:txBody>
      </p:sp>
    </p:spTree>
    <p:extLst>
      <p:ext uri="{BB962C8B-B14F-4D97-AF65-F5344CB8AC3E}">
        <p14:creationId xmlns:p14="http://schemas.microsoft.com/office/powerpoint/2010/main" val="281113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2" name="Title 1">
            <a:extLst>
              <a:ext uri="{FF2B5EF4-FFF2-40B4-BE49-F238E27FC236}">
                <a16:creationId xmlns:a16="http://schemas.microsoft.com/office/drawing/2014/main" id="{17171865-B864-48D0-9A8E-07BCFD6ED9BB}"/>
              </a:ext>
            </a:extLst>
          </p:cNvPr>
          <p:cNvSpPr>
            <a:spLocks noGrp="1"/>
          </p:cNvSpPr>
          <p:nvPr>
            <p:ph type="title"/>
          </p:nvPr>
        </p:nvSpPr>
        <p:spPr/>
        <p:txBody>
          <a:bodyPr/>
          <a:lstStyle/>
          <a:p>
            <a:r>
              <a:rPr lang="en-US" dirty="0"/>
              <a:t>Share ideas</a:t>
            </a:r>
          </a:p>
        </p:txBody>
      </p:sp>
      <p:sp>
        <p:nvSpPr>
          <p:cNvPr id="507" name="Shape 507"/>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29</a:t>
            </a:fld>
            <a:endParaRPr lang="en-US" sz="1200">
              <a:solidFill>
                <a:srgbClr val="888888"/>
              </a:solidFill>
              <a:latin typeface="Calibri"/>
              <a:ea typeface="Calibri"/>
              <a:cs typeface="Calibri"/>
              <a:sym typeface="Calibri"/>
            </a:endParaRPr>
          </a:p>
        </p:txBody>
      </p:sp>
      <p:sp>
        <p:nvSpPr>
          <p:cNvPr id="508" name="Shape 508"/>
          <p:cNvSpPr txBox="1"/>
          <p:nvPr/>
        </p:nvSpPr>
        <p:spPr>
          <a:xfrm>
            <a:off x="876300" y="1428750"/>
            <a:ext cx="7391399" cy="3314700"/>
          </a:xfrm>
          <a:prstGeom prst="rect">
            <a:avLst/>
          </a:prstGeom>
          <a:noFill/>
          <a:ln>
            <a:noFill/>
          </a:ln>
        </p:spPr>
        <p:txBody>
          <a:bodyPr lIns="91425" tIns="45700" rIns="91425" bIns="45700" anchor="t" anchorCtr="0">
            <a:noAutofit/>
          </a:bodyPr>
          <a:lstStyle/>
          <a:p>
            <a:pPr marL="0" marR="0" lvl="0" indent="0" algn="l" rtl="0">
              <a:lnSpc>
                <a:spcPct val="170000"/>
              </a:lnSpc>
              <a:spcBef>
                <a:spcPts val="0"/>
              </a:spcBef>
              <a:spcAft>
                <a:spcPts val="0"/>
              </a:spcAft>
              <a:buNone/>
            </a:pPr>
            <a:endParaRPr sz="4000" b="1" i="0" u="none" strike="noStrike" cap="none">
              <a:solidFill>
                <a:schemeClr val="tx1"/>
              </a:solidFill>
              <a:latin typeface="Arial"/>
              <a:ea typeface="Arial"/>
              <a:cs typeface="Arial"/>
              <a:sym typeface="Arial"/>
            </a:endParaRPr>
          </a:p>
        </p:txBody>
      </p:sp>
      <p:sp>
        <p:nvSpPr>
          <p:cNvPr id="509" name="Shape 509"/>
          <p:cNvSpPr txBox="1"/>
          <p:nvPr/>
        </p:nvSpPr>
        <p:spPr>
          <a:xfrm>
            <a:off x="2743200" y="1543050"/>
            <a:ext cx="5943599" cy="3314700"/>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spcAft>
                <a:spcPts val="0"/>
              </a:spcAft>
              <a:buSzPct val="25000"/>
              <a:buNone/>
            </a:pPr>
            <a:r>
              <a:rPr lang="en-US" sz="4600" dirty="0">
                <a:solidFill>
                  <a:schemeClr val="tx1"/>
                </a:solidFill>
                <a:latin typeface="Garamond" panose="02020404030301010803" pitchFamily="18" charset="0"/>
                <a:sym typeface="Arial"/>
              </a:rPr>
              <a:t>Discuss ideas </a:t>
            </a:r>
          </a:p>
          <a:p>
            <a:pPr marL="0" marR="0" lvl="0" indent="0" algn="ctr" rtl="0">
              <a:lnSpc>
                <a:spcPct val="150000"/>
              </a:lnSpc>
              <a:spcBef>
                <a:spcPts val="0"/>
              </a:spcBef>
              <a:spcAft>
                <a:spcPts val="0"/>
              </a:spcAft>
              <a:buSzPct val="25000"/>
              <a:buNone/>
            </a:pPr>
            <a:r>
              <a:rPr lang="en-US" sz="4600" dirty="0">
                <a:solidFill>
                  <a:schemeClr val="tx1"/>
                </a:solidFill>
                <a:latin typeface="Garamond" panose="02020404030301010803" pitchFamily="18" charset="0"/>
                <a:sym typeface="Arial"/>
              </a:rPr>
              <a:t>and share best practices.</a:t>
            </a:r>
          </a:p>
        </p:txBody>
      </p:sp>
    </p:spTree>
    <p:extLst>
      <p:ext uri="{BB962C8B-B14F-4D97-AF65-F5344CB8AC3E}">
        <p14:creationId xmlns:p14="http://schemas.microsoft.com/office/powerpoint/2010/main" val="240074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 name="Title 1">
            <a:extLst>
              <a:ext uri="{FF2B5EF4-FFF2-40B4-BE49-F238E27FC236}">
                <a16:creationId xmlns:a16="http://schemas.microsoft.com/office/drawing/2014/main" id="{926D55DE-1DCB-41F5-90A3-4C567A8E2C0F}"/>
              </a:ext>
            </a:extLst>
          </p:cNvPr>
          <p:cNvSpPr>
            <a:spLocks noGrp="1"/>
          </p:cNvSpPr>
          <p:nvPr>
            <p:ph type="title"/>
          </p:nvPr>
        </p:nvSpPr>
        <p:spPr>
          <a:noFill/>
        </p:spPr>
        <p:txBody>
          <a:bodyPr/>
          <a:lstStyle/>
          <a:p>
            <a:r>
              <a:rPr lang="en-US" dirty="0"/>
              <a:t>Today’s objectives</a:t>
            </a:r>
          </a:p>
        </p:txBody>
      </p:sp>
      <p:sp>
        <p:nvSpPr>
          <p:cNvPr id="166" name="Shape 166"/>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3</a:t>
            </a:fld>
            <a:endParaRPr lang="en-US" sz="1200">
              <a:solidFill>
                <a:srgbClr val="888888"/>
              </a:solidFill>
              <a:latin typeface="Calibri"/>
              <a:ea typeface="Calibri"/>
              <a:cs typeface="Calibri"/>
              <a:sym typeface="Calibri"/>
            </a:endParaRPr>
          </a:p>
        </p:txBody>
      </p:sp>
      <p:sp>
        <p:nvSpPr>
          <p:cNvPr id="168" name="Shape 168"/>
          <p:cNvSpPr txBox="1"/>
          <p:nvPr/>
        </p:nvSpPr>
        <p:spPr>
          <a:xfrm>
            <a:off x="914400" y="1485900"/>
            <a:ext cx="8001000" cy="3440941"/>
          </a:xfrm>
          <a:prstGeom prst="rect">
            <a:avLst/>
          </a:prstGeom>
          <a:noFill/>
          <a:ln>
            <a:noFill/>
          </a:ln>
        </p:spPr>
        <p:txBody>
          <a:bodyPr lIns="91425" tIns="45700" rIns="91425" bIns="45700" anchor="t" anchorCtr="0">
            <a:noAutofit/>
          </a:bodyPr>
          <a:lstStyle/>
          <a:p>
            <a:pPr marL="742950" marR="0" lvl="0" indent="-7429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Understand the strategic plan.</a:t>
            </a:r>
          </a:p>
          <a:p>
            <a:pPr marL="742950" marR="0" lvl="0" indent="-7429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Evaluate your club.</a:t>
            </a:r>
          </a:p>
          <a:p>
            <a:pPr marL="742950" marR="0" lvl="0" indent="-7429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Create goals and strategies.</a:t>
            </a:r>
          </a:p>
          <a:p>
            <a:pPr marL="742950" marR="0" lvl="0" indent="-7429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Apply best practices.</a:t>
            </a:r>
          </a:p>
          <a:p>
            <a:pPr marL="742950" marR="0" lvl="0" indent="-7429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Learn about available resources.</a:t>
            </a:r>
          </a:p>
        </p:txBody>
      </p:sp>
    </p:spTree>
    <p:extLst>
      <p:ext uri="{BB962C8B-B14F-4D97-AF65-F5344CB8AC3E}">
        <p14:creationId xmlns:p14="http://schemas.microsoft.com/office/powerpoint/2010/main" val="25930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10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1000"/>
                                        <p:tgtEl>
                                          <p:spTgt spid="1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Effect transition="in" filter="fade">
                                      <p:cBhvr>
                                        <p:cTn id="22" dur="1000"/>
                                        <p:tgtEl>
                                          <p:spTgt spid="1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4" end="4"/>
                                            </p:txEl>
                                          </p:spTgt>
                                        </p:tgtEl>
                                        <p:attrNameLst>
                                          <p:attrName>style.visibility</p:attrName>
                                        </p:attrNameLst>
                                      </p:cBhvr>
                                      <p:to>
                                        <p:strVal val="visible"/>
                                      </p:to>
                                    </p:set>
                                    <p:animEffect transition="in" filter="fade">
                                      <p:cBhvr>
                                        <p:cTn id="27" dur="1000"/>
                                        <p:tgtEl>
                                          <p:spTgt spid="1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4" name="Title 3">
            <a:extLst>
              <a:ext uri="{FF2B5EF4-FFF2-40B4-BE49-F238E27FC236}">
                <a16:creationId xmlns:a16="http://schemas.microsoft.com/office/drawing/2014/main" id="{CB42E9B6-DA99-4A94-BB90-48FD267E1A02}"/>
              </a:ext>
            </a:extLst>
          </p:cNvPr>
          <p:cNvSpPr>
            <a:spLocks noGrp="1"/>
          </p:cNvSpPr>
          <p:nvPr>
            <p:ph type="title"/>
          </p:nvPr>
        </p:nvSpPr>
        <p:spPr/>
        <p:txBody>
          <a:bodyPr/>
          <a:lstStyle/>
          <a:p>
            <a:r>
              <a:rPr lang="en-US" dirty="0">
                <a:latin typeface="Arial"/>
                <a:ea typeface="Arial"/>
                <a:cs typeface="Arial"/>
                <a:sym typeface="Arial"/>
              </a:rPr>
              <a:t>Community Impact</a:t>
            </a:r>
            <a:endParaRPr lang="en-US" dirty="0"/>
          </a:p>
        </p:txBody>
      </p:sp>
      <p:sp>
        <p:nvSpPr>
          <p:cNvPr id="538" name="Shape 538"/>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30</a:t>
            </a:fld>
            <a:endParaRPr lang="en-US" sz="1200">
              <a:solidFill>
                <a:srgbClr val="888888"/>
              </a:solidFill>
              <a:latin typeface="Calibri"/>
              <a:ea typeface="Calibri"/>
              <a:cs typeface="Calibri"/>
              <a:sym typeface="Calibri"/>
            </a:endParaRPr>
          </a:p>
        </p:txBody>
      </p:sp>
      <p:pic>
        <p:nvPicPr>
          <p:cNvPr id="8" name="Shape 518">
            <a:extLst>
              <a:ext uri="{FF2B5EF4-FFF2-40B4-BE49-F238E27FC236}">
                <a16:creationId xmlns:a16="http://schemas.microsoft.com/office/drawing/2014/main" id="{0E985C5C-40BF-4B2E-9EF4-35BF15F8C018}"/>
              </a:ext>
            </a:extLst>
          </p:cNvPr>
          <p:cNvPicPr preferRelativeResize="0">
            <a:picLocks noChangeAspect="1"/>
          </p:cNvPicPr>
          <p:nvPr/>
        </p:nvPicPr>
        <p:blipFill rotWithShape="1">
          <a:blip r:embed="rId3">
            <a:alphaModFix/>
          </a:blip>
          <a:srcRect/>
          <a:stretch/>
        </p:blipFill>
        <p:spPr>
          <a:xfrm>
            <a:off x="3886200" y="1428750"/>
            <a:ext cx="3429000" cy="3429000"/>
          </a:xfrm>
          <a:prstGeom prst="rect">
            <a:avLst/>
          </a:prstGeom>
          <a:noFill/>
          <a:ln>
            <a:noFill/>
          </a:ln>
        </p:spPr>
      </p:pic>
    </p:spTree>
    <p:extLst>
      <p:ext uri="{BB962C8B-B14F-4D97-AF65-F5344CB8AC3E}">
        <p14:creationId xmlns:p14="http://schemas.microsoft.com/office/powerpoint/2010/main" val="295809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Shape 327"/>
          <p:cNvSpPr txBox="1"/>
          <p:nvPr/>
        </p:nvSpPr>
        <p:spPr>
          <a:xfrm>
            <a:off x="2362201" y="1711222"/>
            <a:ext cx="5867399" cy="29179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To perform meaningful service, with service to children as our priority</a:t>
            </a:r>
          </a:p>
        </p:txBody>
      </p:sp>
      <p:pic>
        <p:nvPicPr>
          <p:cNvPr id="328" name="Shape 328"/>
          <p:cNvPicPr preferRelativeResize="0"/>
          <p:nvPr/>
        </p:nvPicPr>
        <p:blipFill rotWithShape="1">
          <a:blip r:embed="rId3">
            <a:alphaModFix/>
          </a:blip>
          <a:srcRect/>
          <a:stretch/>
        </p:blipFill>
        <p:spPr>
          <a:xfrm>
            <a:off x="483869" y="1628681"/>
            <a:ext cx="1828800" cy="1828800"/>
          </a:xfrm>
          <a:prstGeom prst="rect">
            <a:avLst/>
          </a:prstGeom>
          <a:noFill/>
          <a:ln>
            <a:noFill/>
          </a:ln>
        </p:spPr>
      </p:pic>
      <p:sp>
        <p:nvSpPr>
          <p:cNvPr id="2" name="Title 1">
            <a:extLst>
              <a:ext uri="{FF2B5EF4-FFF2-40B4-BE49-F238E27FC236}">
                <a16:creationId xmlns:a16="http://schemas.microsoft.com/office/drawing/2014/main" id="{DA0C6361-73E4-445A-8C4E-B0735C91E95A}"/>
              </a:ext>
            </a:extLst>
          </p:cNvPr>
          <p:cNvSpPr>
            <a:spLocks noGrp="1"/>
          </p:cNvSpPr>
          <p:nvPr>
            <p:ph type="title"/>
          </p:nvPr>
        </p:nvSpPr>
        <p:spPr/>
        <p:txBody>
          <a:bodyPr/>
          <a:lstStyle/>
          <a:p>
            <a:r>
              <a:rPr lang="en-US" sz="4000" dirty="0">
                <a:solidFill>
                  <a:srgbClr val="FFFFFF"/>
                </a:solidFill>
                <a:latin typeface="Arial"/>
                <a:ea typeface="Arial"/>
                <a:cs typeface="Arial"/>
                <a:sym typeface="Arial"/>
              </a:rPr>
              <a:t>Community Impact</a:t>
            </a:r>
            <a:endParaRPr lang="en-US" sz="4000" dirty="0"/>
          </a:p>
        </p:txBody>
      </p:sp>
    </p:spTree>
    <p:extLst>
      <p:ext uri="{BB962C8B-B14F-4D97-AF65-F5344CB8AC3E}">
        <p14:creationId xmlns:p14="http://schemas.microsoft.com/office/powerpoint/2010/main" val="310249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838200" y="1721228"/>
            <a:ext cx="8381999" cy="3517522"/>
          </a:xfrm>
          <a:prstGeom prst="rect">
            <a:avLst/>
          </a:prstGeom>
          <a:noFill/>
          <a:ln>
            <a:noFill/>
          </a:ln>
        </p:spPr>
        <p:txBody>
          <a:bodyPr lIns="91425" tIns="45700" rIns="91425" bIns="45700" anchor="t" anchorCtr="0">
            <a:noAutofit/>
          </a:bodyPr>
          <a:lstStyle/>
          <a:p>
            <a:pPr marL="342900" lvl="0" indent="-342900">
              <a:buClr>
                <a:schemeClr val="dk1"/>
              </a:buClr>
              <a:buSzPct val="25000"/>
            </a:pPr>
            <a:r>
              <a:rPr lang="en-US" sz="3200" dirty="0">
                <a:solidFill>
                  <a:schemeClr val="dk1"/>
                </a:solidFill>
                <a:latin typeface="Garamond" panose="02020404030301010803" pitchFamily="18" charset="0"/>
              </a:rPr>
              <a:t>You may want to measure:</a:t>
            </a:r>
          </a:p>
          <a:p>
            <a:pPr marL="400050" lvl="0" indent="-349250">
              <a:buClr>
                <a:schemeClr val="dk1"/>
              </a:buClr>
              <a:buSzPct val="100000"/>
              <a:buFont typeface="Arial"/>
              <a:buChar char="•"/>
            </a:pPr>
            <a:r>
              <a:rPr lang="en-US" sz="3200" dirty="0">
                <a:solidFill>
                  <a:schemeClr val="dk1"/>
                </a:solidFill>
                <a:latin typeface="Garamond" panose="02020404030301010803" pitchFamily="18" charset="0"/>
              </a:rPr>
              <a:t>Number and type of signature project</a:t>
            </a:r>
          </a:p>
          <a:p>
            <a:pPr marL="400050" lvl="0" indent="-349250">
              <a:buClr>
                <a:schemeClr val="dk1"/>
              </a:buClr>
              <a:buSzPct val="100000"/>
              <a:buFont typeface="Arial"/>
              <a:buChar char="•"/>
            </a:pPr>
            <a:r>
              <a:rPr lang="en-US" sz="3200" dirty="0">
                <a:solidFill>
                  <a:schemeClr val="dk1"/>
                </a:solidFill>
                <a:latin typeface="Garamond" panose="02020404030301010803" pitchFamily="18" charset="0"/>
              </a:rPr>
              <a:t>Youth affected</a:t>
            </a:r>
          </a:p>
          <a:p>
            <a:pPr marL="400050" lvl="0" indent="-349250">
              <a:buClr>
                <a:schemeClr val="dk1"/>
              </a:buClr>
              <a:buSzPct val="100000"/>
              <a:buFont typeface="Arial"/>
              <a:buChar char="•"/>
            </a:pPr>
            <a:r>
              <a:rPr lang="en-US" sz="3200" dirty="0">
                <a:solidFill>
                  <a:schemeClr val="dk1"/>
                </a:solidFill>
                <a:latin typeface="Garamond" panose="02020404030301010803" pitchFamily="18" charset="0"/>
              </a:rPr>
              <a:t>Dollars raised</a:t>
            </a:r>
          </a:p>
          <a:p>
            <a:pPr marL="400050" lvl="0" indent="-349250">
              <a:buClr>
                <a:schemeClr val="dk1"/>
              </a:buClr>
              <a:buSzPct val="100000"/>
              <a:buFont typeface="Arial"/>
              <a:buChar char="•"/>
            </a:pPr>
            <a:r>
              <a:rPr lang="en-US" sz="3200" dirty="0">
                <a:solidFill>
                  <a:schemeClr val="dk1"/>
                </a:solidFill>
                <a:latin typeface="Garamond" panose="02020404030301010803" pitchFamily="18" charset="0"/>
              </a:rPr>
              <a:t>Dollars spent/given back to the community</a:t>
            </a:r>
          </a:p>
        </p:txBody>
      </p:sp>
      <p:sp>
        <p:nvSpPr>
          <p:cNvPr id="2" name="Title 1">
            <a:extLst>
              <a:ext uri="{FF2B5EF4-FFF2-40B4-BE49-F238E27FC236}">
                <a16:creationId xmlns:a16="http://schemas.microsoft.com/office/drawing/2014/main" id="{F6FE792A-6B14-4203-BDCD-50DCF79A13DD}"/>
              </a:ext>
            </a:extLst>
          </p:cNvPr>
          <p:cNvSpPr>
            <a:spLocks noGrp="1"/>
          </p:cNvSpPr>
          <p:nvPr>
            <p:ph type="title"/>
          </p:nvPr>
        </p:nvSpPr>
        <p:spPr/>
        <p:txBody>
          <a:bodyPr/>
          <a:lstStyle/>
          <a:p>
            <a:pPr lvl="0"/>
            <a:r>
              <a:rPr lang="en-US" sz="3600" dirty="0">
                <a:solidFill>
                  <a:srgbClr val="FFFFFF"/>
                </a:solidFill>
                <a:latin typeface="Arial"/>
                <a:ea typeface="Arial"/>
                <a:cs typeface="Arial"/>
                <a:sym typeface="Arial"/>
              </a:rPr>
              <a:t>Metrics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Community Impact</a:t>
            </a:r>
            <a:endParaRPr lang="en-US" sz="3600" dirty="0"/>
          </a:p>
        </p:txBody>
      </p:sp>
    </p:spTree>
    <p:extLst>
      <p:ext uri="{BB962C8B-B14F-4D97-AF65-F5344CB8AC3E}">
        <p14:creationId xmlns:p14="http://schemas.microsoft.com/office/powerpoint/2010/main" val="281226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Title 1">
            <a:extLst>
              <a:ext uri="{FF2B5EF4-FFF2-40B4-BE49-F238E27FC236}">
                <a16:creationId xmlns:a16="http://schemas.microsoft.com/office/drawing/2014/main" id="{767A929E-553D-469A-AD66-AA0E92AF2D3B}"/>
              </a:ext>
            </a:extLst>
          </p:cNvPr>
          <p:cNvSpPr>
            <a:spLocks noGrp="1"/>
          </p:cNvSpPr>
          <p:nvPr>
            <p:ph type="title"/>
          </p:nvPr>
        </p:nvSpPr>
        <p:spPr/>
        <p:txBody>
          <a:bodyPr/>
          <a:lstStyle/>
          <a:p>
            <a:r>
              <a:rPr lang="en-US" sz="4000" dirty="0">
                <a:latin typeface="Arial"/>
                <a:ea typeface="Arial"/>
                <a:cs typeface="Arial"/>
                <a:sym typeface="Arial"/>
              </a:rPr>
              <a:t>Signature project criteria</a:t>
            </a:r>
            <a:endParaRPr lang="en-US" sz="4000" dirty="0"/>
          </a:p>
        </p:txBody>
      </p:sp>
      <p:sp>
        <p:nvSpPr>
          <p:cNvPr id="561" name="Shape 56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33</a:t>
            </a:fld>
            <a:endParaRPr lang="en-US" sz="1200">
              <a:solidFill>
                <a:srgbClr val="888888"/>
              </a:solidFill>
              <a:latin typeface="Calibri"/>
              <a:ea typeface="Calibri"/>
              <a:cs typeface="Calibri"/>
              <a:sym typeface="Calibri"/>
            </a:endParaRPr>
          </a:p>
        </p:txBody>
      </p:sp>
      <p:sp>
        <p:nvSpPr>
          <p:cNvPr id="562" name="Shape 562"/>
          <p:cNvSpPr/>
          <p:nvPr/>
        </p:nvSpPr>
        <p:spPr>
          <a:xfrm>
            <a:off x="42742" y="978283"/>
            <a:ext cx="8677514" cy="4031866"/>
          </a:xfrm>
          <a:custGeom>
            <a:avLst/>
            <a:gdLst/>
            <a:ahLst/>
            <a:cxnLst/>
            <a:rect l="0" t="0" r="0" b="0"/>
            <a:pathLst>
              <a:path w="120000" h="120000" extrusionOk="0">
                <a:moveTo>
                  <a:pt x="0" y="120000"/>
                </a:moveTo>
                <a:quadBezTo>
                  <a:pt x="20000" y="40000"/>
                  <a:pt x="106060" y="15000"/>
                </a:quadBezTo>
                <a:lnTo>
                  <a:pt x="105275" y="0"/>
                </a:lnTo>
                <a:lnTo>
                  <a:pt x="120000" y="24000"/>
                </a:lnTo>
                <a:lnTo>
                  <a:pt x="108416" y="60000"/>
                </a:lnTo>
                <a:lnTo>
                  <a:pt x="107631" y="45000"/>
                </a:lnTo>
                <a:quadBezTo>
                  <a:pt x="30000" y="54999"/>
                  <a:pt x="0" y="120000"/>
                </a:quadBezTo>
                <a:close/>
              </a:path>
            </a:pathLst>
          </a:custGeom>
          <a:solidFill>
            <a:srgbClr val="AAA9AA"/>
          </a:solidFill>
          <a:ln>
            <a:noFill/>
          </a:ln>
        </p:spPr>
        <p:txBody>
          <a:bodyPr lIns="91425" tIns="91425" rIns="91425" bIns="91425" anchor="ctr" anchorCtr="0">
            <a:noAutofit/>
          </a:bodyPr>
          <a:lstStyle/>
          <a:p>
            <a:pPr lvl="0">
              <a:spcBef>
                <a:spcPts val="0"/>
              </a:spcBef>
              <a:buNone/>
            </a:pPr>
            <a:endParaRPr/>
          </a:p>
        </p:txBody>
      </p:sp>
      <p:sp>
        <p:nvSpPr>
          <p:cNvPr id="563" name="Shape 563"/>
          <p:cNvSpPr/>
          <p:nvPr/>
        </p:nvSpPr>
        <p:spPr>
          <a:xfrm>
            <a:off x="1905000" y="3771900"/>
            <a:ext cx="1470824" cy="95958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4" name="Shape 564"/>
          <p:cNvSpPr/>
          <p:nvPr/>
        </p:nvSpPr>
        <p:spPr>
          <a:xfrm>
            <a:off x="2895600" y="2876550"/>
            <a:ext cx="1806276" cy="1842562"/>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5" name="Shape 565"/>
          <p:cNvSpPr/>
          <p:nvPr/>
        </p:nvSpPr>
        <p:spPr>
          <a:xfrm>
            <a:off x="4877716" y="2304428"/>
            <a:ext cx="1806276" cy="2491692"/>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6" name="Shape 566"/>
          <p:cNvSpPr/>
          <p:nvPr/>
        </p:nvSpPr>
        <p:spPr>
          <a:xfrm>
            <a:off x="6784886" y="1966901"/>
            <a:ext cx="1806276" cy="2890848"/>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67" name="Shape 567"/>
          <p:cNvGrpSpPr/>
          <p:nvPr/>
        </p:nvGrpSpPr>
        <p:grpSpPr>
          <a:xfrm>
            <a:off x="2919350" y="2799980"/>
            <a:ext cx="2046706" cy="2005098"/>
            <a:chOff x="2940731" y="3591044"/>
            <a:chExt cx="2336118" cy="2673462"/>
          </a:xfrm>
        </p:grpSpPr>
        <p:sp>
          <p:nvSpPr>
            <p:cNvPr id="568" name="Shape 568"/>
            <p:cNvSpPr/>
            <p:nvPr/>
          </p:nvSpPr>
          <p:spPr>
            <a:xfrm>
              <a:off x="3143250" y="3807757"/>
              <a:ext cx="2133599" cy="2456750"/>
            </a:xfrm>
            <a:prstGeom prst="rect">
              <a:avLst/>
            </a:prstGeom>
            <a:noFill/>
            <a:ln>
              <a:noFill/>
            </a:ln>
          </p:spPr>
          <p:txBody>
            <a:bodyPr lIns="182300"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Brand-enhancing</a:t>
              </a:r>
            </a:p>
          </p:txBody>
        </p:sp>
        <p:sp>
          <p:nvSpPr>
            <p:cNvPr id="569" name="Shape 569"/>
            <p:cNvSpPr/>
            <p:nvPr/>
          </p:nvSpPr>
          <p:spPr>
            <a:xfrm>
              <a:off x="2940731" y="3591044"/>
              <a:ext cx="313109" cy="365759"/>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0" name="Shape 570"/>
          <p:cNvGrpSpPr/>
          <p:nvPr/>
        </p:nvGrpSpPr>
        <p:grpSpPr>
          <a:xfrm>
            <a:off x="4519549" y="2231328"/>
            <a:ext cx="1769859" cy="1204636"/>
            <a:chOff x="4609276" y="2661016"/>
            <a:chExt cx="2020123" cy="1606183"/>
          </a:xfrm>
        </p:grpSpPr>
        <p:sp>
          <p:nvSpPr>
            <p:cNvPr id="571" name="Shape 571"/>
            <p:cNvSpPr/>
            <p:nvPr/>
          </p:nvSpPr>
          <p:spPr>
            <a:xfrm>
              <a:off x="4800600" y="2971800"/>
              <a:ext cx="1828800" cy="1295400"/>
            </a:xfrm>
            <a:prstGeom prst="rect">
              <a:avLst/>
            </a:prstGeom>
            <a:noFill/>
            <a:ln>
              <a:noFill/>
            </a:ln>
          </p:spPr>
          <p:txBody>
            <a:bodyPr lIns="241550"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High impact</a:t>
              </a:r>
            </a:p>
          </p:txBody>
        </p:sp>
        <p:sp>
          <p:nvSpPr>
            <p:cNvPr id="572" name="Shape 572"/>
            <p:cNvSpPr/>
            <p:nvPr/>
          </p:nvSpPr>
          <p:spPr>
            <a:xfrm>
              <a:off x="4609276" y="2661016"/>
              <a:ext cx="417480" cy="487680"/>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3" name="Shape 573"/>
          <p:cNvGrpSpPr/>
          <p:nvPr/>
        </p:nvGrpSpPr>
        <p:grpSpPr>
          <a:xfrm>
            <a:off x="1500249" y="3529073"/>
            <a:ext cx="1866269" cy="1145261"/>
            <a:chOff x="1643402" y="4464130"/>
            <a:chExt cx="2130164" cy="1527014"/>
          </a:xfrm>
        </p:grpSpPr>
        <p:sp>
          <p:nvSpPr>
            <p:cNvPr id="574" name="Shape 574"/>
            <p:cNvSpPr/>
            <p:nvPr/>
          </p:nvSpPr>
          <p:spPr>
            <a:xfrm>
              <a:off x="1643402" y="4464130"/>
              <a:ext cx="260925" cy="304799"/>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5" name="Shape 575"/>
            <p:cNvSpPr/>
            <p:nvPr/>
          </p:nvSpPr>
          <p:spPr>
            <a:xfrm>
              <a:off x="1757484" y="4711700"/>
              <a:ext cx="2016082" cy="1279444"/>
            </a:xfrm>
            <a:prstGeom prst="rect">
              <a:avLst/>
            </a:prstGeom>
            <a:noFill/>
            <a:ln>
              <a:noFill/>
            </a:ln>
          </p:spPr>
          <p:txBody>
            <a:bodyPr lIns="104825"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Recurring</a:t>
              </a:r>
            </a:p>
          </p:txBody>
        </p:sp>
      </p:grpSp>
      <p:grpSp>
        <p:nvGrpSpPr>
          <p:cNvPr id="576" name="Shape 576"/>
          <p:cNvGrpSpPr/>
          <p:nvPr/>
        </p:nvGrpSpPr>
        <p:grpSpPr>
          <a:xfrm>
            <a:off x="6284025" y="1830423"/>
            <a:ext cx="2598388" cy="1718647"/>
            <a:chOff x="6428278" y="2098896"/>
            <a:chExt cx="2715721" cy="2291528"/>
          </a:xfrm>
        </p:grpSpPr>
        <p:sp>
          <p:nvSpPr>
            <p:cNvPr id="577" name="Shape 577"/>
            <p:cNvSpPr/>
            <p:nvPr/>
          </p:nvSpPr>
          <p:spPr>
            <a:xfrm>
              <a:off x="6629400" y="2514600"/>
              <a:ext cx="2514599" cy="1875825"/>
            </a:xfrm>
            <a:prstGeom prst="rect">
              <a:avLst/>
            </a:prstGeom>
            <a:noFill/>
            <a:ln>
              <a:noFill/>
            </a:ln>
          </p:spPr>
          <p:txBody>
            <a:bodyPr lIns="323575" tIns="0" rIns="0" bIns="0" anchor="t" anchorCtr="0">
              <a:noAutofit/>
            </a:bodyPr>
            <a:lstStyle/>
            <a:p>
              <a:pPr marL="0" marR="0" lvl="0" indent="0" algn="l" rtl="0">
                <a:lnSpc>
                  <a:spcPct val="90000"/>
                </a:lnSpc>
                <a:spcBef>
                  <a:spcPts val="0"/>
                </a:spcBef>
                <a:spcAft>
                  <a:spcPts val="0"/>
                </a:spcAft>
                <a:buSzPct val="25000"/>
                <a:buNone/>
              </a:pPr>
              <a:r>
                <a:rPr lang="en-US" sz="2800" dirty="0">
                  <a:solidFill>
                    <a:schemeClr val="dk1"/>
                  </a:solidFill>
                  <a:latin typeface="Arial"/>
                  <a:ea typeface="Arial"/>
                  <a:cs typeface="Arial"/>
                  <a:sym typeface="Arial"/>
                </a:rPr>
                <a:t>Membership   </a:t>
              </a:r>
            </a:p>
            <a:p>
              <a:pPr marL="0" marR="0" lvl="0" indent="0" algn="l" rtl="0">
                <a:lnSpc>
                  <a:spcPct val="90000"/>
                </a:lnSpc>
                <a:spcBef>
                  <a:spcPts val="0"/>
                </a:spcBef>
                <a:spcAft>
                  <a:spcPts val="0"/>
                </a:spcAft>
                <a:buSzPct val="25000"/>
                <a:buNone/>
              </a:pPr>
              <a:r>
                <a:rPr lang="en-US" sz="2800" dirty="0">
                  <a:solidFill>
                    <a:schemeClr val="dk1"/>
                  </a:solidFill>
                  <a:latin typeface="Arial"/>
                  <a:ea typeface="Arial"/>
                  <a:cs typeface="Arial"/>
                  <a:sym typeface="Arial"/>
                </a:rPr>
                <a:t>      and Partnerships</a:t>
              </a:r>
            </a:p>
          </p:txBody>
        </p:sp>
        <p:sp>
          <p:nvSpPr>
            <p:cNvPr id="578" name="Shape 578"/>
            <p:cNvSpPr/>
            <p:nvPr/>
          </p:nvSpPr>
          <p:spPr>
            <a:xfrm>
              <a:off x="6428278" y="2098896"/>
              <a:ext cx="477845" cy="610692"/>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067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 calcmode="lin" valueType="num">
                                      <p:cBhvr additive="base">
                                        <p:cTn id="7" dur="1000"/>
                                        <p:tgtEl>
                                          <p:spTgt spid="57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 calcmode="lin" valueType="num">
                                      <p:cBhvr additive="base">
                                        <p:cTn id="12" dur="1000"/>
                                        <p:tgtEl>
                                          <p:spTgt spid="56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0"/>
                                        </p:tgtEl>
                                        <p:attrNameLst>
                                          <p:attrName>style.visibility</p:attrName>
                                        </p:attrNameLst>
                                      </p:cBhvr>
                                      <p:to>
                                        <p:strVal val="visible"/>
                                      </p:to>
                                    </p:set>
                                    <p:anim calcmode="lin" valueType="num">
                                      <p:cBhvr additive="base">
                                        <p:cTn id="17" dur="1000"/>
                                        <p:tgtEl>
                                          <p:spTgt spid="57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76"/>
                                        </p:tgtEl>
                                        <p:attrNameLst>
                                          <p:attrName>style.visibility</p:attrName>
                                        </p:attrNameLst>
                                      </p:cBhvr>
                                      <p:to>
                                        <p:strVal val="visible"/>
                                      </p:to>
                                    </p:set>
                                    <p:anim calcmode="lin" valueType="num">
                                      <p:cBhvr additive="base">
                                        <p:cTn id="22" dur="1000"/>
                                        <p:tgtEl>
                                          <p:spTgt spid="57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62"/>
                                        </p:tgtEl>
                                        <p:attrNameLst>
                                          <p:attrName>style.visibility</p:attrName>
                                        </p:attrNameLst>
                                      </p:cBhvr>
                                      <p:to>
                                        <p:strVal val="visible"/>
                                      </p:to>
                                    </p:set>
                                    <p:anim calcmode="lin" valueType="num">
                                      <p:cBhvr additive="base">
                                        <p:cTn id="27" dur="1000"/>
                                        <p:tgtEl>
                                          <p:spTgt spid="5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a:picLocks noChangeAspect="1"/>
          </p:cNvPicPr>
          <p:nvPr/>
        </p:nvPicPr>
        <p:blipFill rotWithShape="1">
          <a:blip r:embed="rId3">
            <a:alphaModFix/>
          </a:blip>
          <a:srcRect/>
          <a:stretch/>
        </p:blipFill>
        <p:spPr>
          <a:xfrm>
            <a:off x="3886200" y="1371600"/>
            <a:ext cx="3429000" cy="3429000"/>
          </a:xfrm>
          <a:prstGeom prst="rect">
            <a:avLst/>
          </a:prstGeom>
          <a:noFill/>
          <a:ln>
            <a:noFill/>
          </a:ln>
        </p:spPr>
      </p:pic>
      <p:sp>
        <p:nvSpPr>
          <p:cNvPr id="8" name="Title 3">
            <a:extLst>
              <a:ext uri="{FF2B5EF4-FFF2-40B4-BE49-F238E27FC236}">
                <a16:creationId xmlns:a16="http://schemas.microsoft.com/office/drawing/2014/main" id="{BD2E2126-1572-4D8C-900A-476EE25A3A4A}"/>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Our Kiwanis Image</a:t>
            </a:r>
            <a:endParaRPr lang="en-US" dirty="0"/>
          </a:p>
        </p:txBody>
      </p:sp>
    </p:spTree>
    <p:extLst>
      <p:ext uri="{BB962C8B-B14F-4D97-AF65-F5344CB8AC3E}">
        <p14:creationId xmlns:p14="http://schemas.microsoft.com/office/powerpoint/2010/main" val="233019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457200" y="1617571"/>
            <a:ext cx="1828800" cy="1828800"/>
          </a:xfrm>
          <a:prstGeom prst="rect">
            <a:avLst/>
          </a:prstGeom>
          <a:noFill/>
          <a:ln>
            <a:noFill/>
          </a:ln>
        </p:spPr>
      </p:pic>
      <p:sp>
        <p:nvSpPr>
          <p:cNvPr id="356" name="Shape 356"/>
          <p:cNvSpPr txBox="1"/>
          <p:nvPr/>
        </p:nvSpPr>
        <p:spPr>
          <a:xfrm>
            <a:off x="2338755" y="1750921"/>
            <a:ext cx="5967045" cy="24210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To enhance the Kiwanis image worldwide</a:t>
            </a:r>
          </a:p>
        </p:txBody>
      </p:sp>
      <p:sp>
        <p:nvSpPr>
          <p:cNvPr id="2" name="Title 1">
            <a:extLst>
              <a:ext uri="{FF2B5EF4-FFF2-40B4-BE49-F238E27FC236}">
                <a16:creationId xmlns:a16="http://schemas.microsoft.com/office/drawing/2014/main" id="{25D90B97-09F9-414A-BC13-18ECF15C6C51}"/>
              </a:ext>
            </a:extLst>
          </p:cNvPr>
          <p:cNvSpPr>
            <a:spLocks noGrp="1"/>
          </p:cNvSpPr>
          <p:nvPr>
            <p:ph type="title"/>
          </p:nvPr>
        </p:nvSpPr>
        <p:spPr/>
        <p:txBody>
          <a:bodyPr/>
          <a:lstStyle/>
          <a:p>
            <a:r>
              <a:rPr lang="en-US" sz="4000" dirty="0"/>
              <a:t>Our Kiwanis Image</a:t>
            </a:r>
          </a:p>
        </p:txBody>
      </p:sp>
    </p:spTree>
    <p:extLst>
      <p:ext uri="{BB962C8B-B14F-4D97-AF65-F5344CB8AC3E}">
        <p14:creationId xmlns:p14="http://schemas.microsoft.com/office/powerpoint/2010/main" val="1626999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838200" y="1568828"/>
            <a:ext cx="8381999" cy="3517522"/>
          </a:xfrm>
          <a:prstGeom prst="rect">
            <a:avLst/>
          </a:prstGeom>
          <a:noFill/>
          <a:ln>
            <a:noFill/>
          </a:ln>
        </p:spPr>
        <p:txBody>
          <a:bodyPr lIns="91425" tIns="45700" rIns="91425" bIns="45700" anchor="t" anchorCtr="0">
            <a:noAutofit/>
          </a:bodyPr>
          <a:lstStyle/>
          <a:p>
            <a:pPr marL="342900" lvl="0" indent="-342900">
              <a:buClr>
                <a:schemeClr val="dk1"/>
              </a:buClr>
              <a:buSzPct val="25000"/>
            </a:pPr>
            <a:r>
              <a:rPr lang="en-US" sz="3200" dirty="0">
                <a:solidFill>
                  <a:schemeClr val="dk1"/>
                </a:solidFill>
                <a:latin typeface="Garamond" panose="02020404030301010803" pitchFamily="18" charset="0"/>
              </a:rPr>
              <a:t>Some ways to consider tracking progress:</a:t>
            </a:r>
          </a:p>
          <a:p>
            <a:pPr marL="457200" lvl="0" indent="-457200">
              <a:buClr>
                <a:schemeClr val="dk1"/>
              </a:buClr>
              <a:buSzPct val="100000"/>
              <a:buFont typeface="Arial" panose="020B0604020202020204" pitchFamily="34" charset="0"/>
              <a:buChar char="•"/>
            </a:pPr>
            <a:r>
              <a:rPr lang="en-US" sz="3200" dirty="0">
                <a:solidFill>
                  <a:schemeClr val="dk1"/>
                </a:solidFill>
                <a:latin typeface="Garamond" panose="02020404030301010803" pitchFamily="18" charset="0"/>
              </a:rPr>
              <a:t>External audiences targeted/reached</a:t>
            </a:r>
          </a:p>
          <a:p>
            <a:pPr marL="457200" lvl="0" indent="-457200">
              <a:buClr>
                <a:schemeClr val="dk1"/>
              </a:buClr>
              <a:buSzPct val="100000"/>
              <a:buFont typeface="Arial" panose="020B0604020202020204" pitchFamily="34" charset="0"/>
              <a:buChar char="•"/>
            </a:pPr>
            <a:r>
              <a:rPr lang="en-US" sz="3200" dirty="0">
                <a:solidFill>
                  <a:schemeClr val="dk1"/>
                </a:solidFill>
                <a:latin typeface="Garamond" panose="02020404030301010803" pitchFamily="18" charset="0"/>
              </a:rPr>
              <a:t>Awards and recognitions earned</a:t>
            </a:r>
          </a:p>
          <a:p>
            <a:pPr marL="457200" lvl="0" indent="-457200">
              <a:buClr>
                <a:schemeClr val="dk1"/>
              </a:buClr>
              <a:buSzPct val="100000"/>
              <a:buFont typeface="Arial" panose="020B0604020202020204" pitchFamily="34" charset="0"/>
              <a:buChar char="•"/>
            </a:pPr>
            <a:r>
              <a:rPr lang="en-US" sz="3200" dirty="0">
                <a:solidFill>
                  <a:schemeClr val="dk1"/>
                </a:solidFill>
                <a:latin typeface="Garamond" panose="02020404030301010803" pitchFamily="18" charset="0"/>
              </a:rPr>
              <a:t>Media exposure</a:t>
            </a:r>
          </a:p>
        </p:txBody>
      </p:sp>
      <p:sp>
        <p:nvSpPr>
          <p:cNvPr id="2" name="Title 1">
            <a:extLst>
              <a:ext uri="{FF2B5EF4-FFF2-40B4-BE49-F238E27FC236}">
                <a16:creationId xmlns:a16="http://schemas.microsoft.com/office/drawing/2014/main" id="{F6FE792A-6B14-4203-BDCD-50DCF79A13DD}"/>
              </a:ext>
            </a:extLst>
          </p:cNvPr>
          <p:cNvSpPr>
            <a:spLocks noGrp="1"/>
          </p:cNvSpPr>
          <p:nvPr>
            <p:ph type="title"/>
          </p:nvPr>
        </p:nvSpPr>
        <p:spPr/>
        <p:txBody>
          <a:bodyPr/>
          <a:lstStyle/>
          <a:p>
            <a:pPr lvl="0"/>
            <a:r>
              <a:rPr lang="en-US" sz="3600" dirty="0">
                <a:solidFill>
                  <a:srgbClr val="FFFFFF"/>
                </a:solidFill>
                <a:latin typeface="Arial"/>
                <a:ea typeface="Arial"/>
                <a:cs typeface="Arial"/>
                <a:sym typeface="Arial"/>
              </a:rPr>
              <a:t>Metrics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Our Kiwanis Image</a:t>
            </a:r>
            <a:endParaRPr lang="en-US" sz="3600" dirty="0"/>
          </a:p>
        </p:txBody>
      </p:sp>
    </p:spTree>
    <p:extLst>
      <p:ext uri="{BB962C8B-B14F-4D97-AF65-F5344CB8AC3E}">
        <p14:creationId xmlns:p14="http://schemas.microsoft.com/office/powerpoint/2010/main" val="384504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2" name="Title 1">
            <a:extLst>
              <a:ext uri="{FF2B5EF4-FFF2-40B4-BE49-F238E27FC236}">
                <a16:creationId xmlns:a16="http://schemas.microsoft.com/office/drawing/2014/main" id="{0AA3F837-91F4-478F-9A9D-658A9E612B04}"/>
              </a:ext>
            </a:extLst>
          </p:cNvPr>
          <p:cNvSpPr>
            <a:spLocks noGrp="1"/>
          </p:cNvSpPr>
          <p:nvPr>
            <p:ph type="title"/>
          </p:nvPr>
        </p:nvSpPr>
        <p:spPr/>
        <p:txBody>
          <a:bodyPr/>
          <a:lstStyle/>
          <a:p>
            <a:r>
              <a:rPr lang="en-US" dirty="0">
                <a:solidFill>
                  <a:srgbClr val="FFFFFF"/>
                </a:solidFill>
                <a:latin typeface="Arial"/>
                <a:ea typeface="Arial"/>
                <a:cs typeface="Arial"/>
                <a:sym typeface="Arial"/>
              </a:rPr>
              <a:t>What is our current image?</a:t>
            </a:r>
            <a:endParaRPr lang="en-US" dirty="0"/>
          </a:p>
        </p:txBody>
      </p:sp>
      <p:sp>
        <p:nvSpPr>
          <p:cNvPr id="629" name="Shape 629"/>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pic>
        <p:nvPicPr>
          <p:cNvPr id="630" name="Shape 630" descr="http://upload.wikimedia.org/wikipedia/en/thumb/7/7f/Kiwanis-logo.svg/356px-Kiwanis-logo.svg.png"/>
          <p:cNvPicPr preferRelativeResize="0"/>
          <p:nvPr/>
        </p:nvPicPr>
        <p:blipFill rotWithShape="1">
          <a:blip r:embed="rId3">
            <a:alphaModFix/>
          </a:blip>
          <a:srcRect/>
          <a:stretch/>
        </p:blipFill>
        <p:spPr>
          <a:xfrm>
            <a:off x="304800" y="1301751"/>
            <a:ext cx="1654341" cy="965199"/>
          </a:xfrm>
          <a:prstGeom prst="rect">
            <a:avLst/>
          </a:prstGeom>
          <a:noFill/>
          <a:ln>
            <a:noFill/>
          </a:ln>
        </p:spPr>
      </p:pic>
      <p:pic>
        <p:nvPicPr>
          <p:cNvPr id="631" name="Shape 631" descr="http://www.sweethomesweetride.com/images/kiwanis_logo2.gif"/>
          <p:cNvPicPr preferRelativeResize="0"/>
          <p:nvPr/>
        </p:nvPicPr>
        <p:blipFill rotWithShape="1">
          <a:blip r:embed="rId4">
            <a:alphaModFix/>
          </a:blip>
          <a:srcRect/>
          <a:stretch/>
        </p:blipFill>
        <p:spPr>
          <a:xfrm>
            <a:off x="1905000" y="2536825"/>
            <a:ext cx="1804737" cy="1063624"/>
          </a:xfrm>
          <a:prstGeom prst="rect">
            <a:avLst/>
          </a:prstGeom>
          <a:noFill/>
          <a:ln>
            <a:noFill/>
          </a:ln>
        </p:spPr>
      </p:pic>
      <p:pic>
        <p:nvPicPr>
          <p:cNvPr id="632" name="Shape 632" descr="http://i1.wp.com/millington-news.com/wp-content/blogs.dir/3/files/2014/12/Kiwanis-logo.jpg"/>
          <p:cNvPicPr preferRelativeResize="0"/>
          <p:nvPr/>
        </p:nvPicPr>
        <p:blipFill rotWithShape="1">
          <a:blip r:embed="rId5">
            <a:alphaModFix/>
          </a:blip>
          <a:srcRect/>
          <a:stretch/>
        </p:blipFill>
        <p:spPr>
          <a:xfrm>
            <a:off x="2133600" y="3830639"/>
            <a:ext cx="1925048" cy="1133186"/>
          </a:xfrm>
          <a:prstGeom prst="rect">
            <a:avLst/>
          </a:prstGeom>
          <a:noFill/>
          <a:ln>
            <a:noFill/>
          </a:ln>
        </p:spPr>
      </p:pic>
      <p:pic>
        <p:nvPicPr>
          <p:cNvPr id="633" name="Shape 633" descr="http://s3images.coroflot.com/user_files/individual_files/262497_1aihuE512tEQKZgmPE9FgYBQa.jpg"/>
          <p:cNvPicPr preferRelativeResize="0"/>
          <p:nvPr/>
        </p:nvPicPr>
        <p:blipFill rotWithShape="1">
          <a:blip r:embed="rId6">
            <a:alphaModFix/>
          </a:blip>
          <a:srcRect/>
          <a:stretch/>
        </p:blipFill>
        <p:spPr>
          <a:xfrm>
            <a:off x="7447192" y="2276418"/>
            <a:ext cx="1461355" cy="670638"/>
          </a:xfrm>
          <a:prstGeom prst="rect">
            <a:avLst/>
          </a:prstGeom>
          <a:noFill/>
          <a:ln>
            <a:noFill/>
          </a:ln>
        </p:spPr>
      </p:pic>
      <p:pic>
        <p:nvPicPr>
          <p:cNvPr id="634" name="Shape 634" descr="http://mediad.publicbroadcasting.net/p/ksjd/files/201411/logo_kiwanis.jpg"/>
          <p:cNvPicPr preferRelativeResize="0"/>
          <p:nvPr/>
        </p:nvPicPr>
        <p:blipFill rotWithShape="1">
          <a:blip r:embed="rId7">
            <a:alphaModFix/>
          </a:blip>
          <a:srcRect/>
          <a:stretch/>
        </p:blipFill>
        <p:spPr>
          <a:xfrm>
            <a:off x="609608" y="2647950"/>
            <a:ext cx="960020" cy="920749"/>
          </a:xfrm>
          <a:prstGeom prst="rect">
            <a:avLst/>
          </a:prstGeom>
          <a:noFill/>
          <a:ln>
            <a:noFill/>
          </a:ln>
        </p:spPr>
      </p:pic>
      <p:pic>
        <p:nvPicPr>
          <p:cNvPr id="635" name="Shape 635" descr="http://udhskeyclub.wikispaces.com/file/view/Kiwanis_Logo.gif/89862309/318x163/Kiwanis_Logo.gif"/>
          <p:cNvPicPr preferRelativeResize="0"/>
          <p:nvPr/>
        </p:nvPicPr>
        <p:blipFill rotWithShape="1">
          <a:blip r:embed="rId8">
            <a:alphaModFix/>
          </a:blip>
          <a:srcRect/>
          <a:stretch/>
        </p:blipFill>
        <p:spPr>
          <a:xfrm>
            <a:off x="7162799" y="3143988"/>
            <a:ext cx="1503946" cy="741363"/>
          </a:xfrm>
          <a:prstGeom prst="rect">
            <a:avLst/>
          </a:prstGeom>
          <a:noFill/>
          <a:ln>
            <a:noFill/>
          </a:ln>
        </p:spPr>
      </p:pic>
      <p:pic>
        <p:nvPicPr>
          <p:cNvPr id="636" name="Shape 636" descr="http://i53.photobucket.com/albums/g75/kylietruiluvu/KiwanisWeBuildLogo.png"/>
          <p:cNvPicPr preferRelativeResize="0"/>
          <p:nvPr/>
        </p:nvPicPr>
        <p:blipFill rotWithShape="1">
          <a:blip r:embed="rId9">
            <a:clrChange>
              <a:clrFrom>
                <a:srgbClr val="FFFFFF"/>
              </a:clrFrom>
              <a:clrTo>
                <a:srgbClr val="FFFFFF">
                  <a:alpha val="0"/>
                </a:srgbClr>
              </a:clrTo>
            </a:clrChange>
            <a:alphaModFix/>
          </a:blip>
          <a:srcRect/>
          <a:stretch/>
        </p:blipFill>
        <p:spPr>
          <a:xfrm>
            <a:off x="6290510" y="1267291"/>
            <a:ext cx="1744579" cy="1035049"/>
          </a:xfrm>
          <a:prstGeom prst="rect">
            <a:avLst/>
          </a:prstGeom>
          <a:noFill/>
          <a:ln>
            <a:noFill/>
          </a:ln>
        </p:spPr>
      </p:pic>
      <p:pic>
        <p:nvPicPr>
          <p:cNvPr id="637" name="Shape 637" descr="http://riccardos.com/images/uploads/kiwanis.png"/>
          <p:cNvPicPr preferRelativeResize="0"/>
          <p:nvPr/>
        </p:nvPicPr>
        <p:blipFill rotWithShape="1">
          <a:blip r:embed="rId10">
            <a:alphaModFix/>
          </a:blip>
          <a:srcRect/>
          <a:stretch/>
        </p:blipFill>
        <p:spPr>
          <a:xfrm>
            <a:off x="6864014" y="4025504"/>
            <a:ext cx="1501441" cy="781049"/>
          </a:xfrm>
          <a:prstGeom prst="rect">
            <a:avLst/>
          </a:prstGeom>
          <a:noFill/>
          <a:ln>
            <a:noFill/>
          </a:ln>
        </p:spPr>
      </p:pic>
      <p:pic>
        <p:nvPicPr>
          <p:cNvPr id="638" name="Shape 638" descr="http://www.stauntonkiwanis.org/images/stauntonkiwanis.jpg"/>
          <p:cNvPicPr preferRelativeResize="0"/>
          <p:nvPr/>
        </p:nvPicPr>
        <p:blipFill rotWithShape="1">
          <a:blip r:embed="rId11">
            <a:alphaModFix/>
          </a:blip>
          <a:srcRect/>
          <a:stretch/>
        </p:blipFill>
        <p:spPr>
          <a:xfrm>
            <a:off x="5064265" y="1427163"/>
            <a:ext cx="721895" cy="714374"/>
          </a:xfrm>
          <a:prstGeom prst="rect">
            <a:avLst/>
          </a:prstGeom>
          <a:noFill/>
          <a:ln>
            <a:noFill/>
          </a:ln>
        </p:spPr>
      </p:pic>
      <p:pic>
        <p:nvPicPr>
          <p:cNvPr id="639" name="Shape 639" descr="http://pnwkiwanis.org/directory/files/logo/4.jpg"/>
          <p:cNvPicPr preferRelativeResize="0"/>
          <p:nvPr/>
        </p:nvPicPr>
        <p:blipFill rotWithShape="1">
          <a:blip r:embed="rId12">
            <a:alphaModFix/>
          </a:blip>
          <a:srcRect/>
          <a:stretch/>
        </p:blipFill>
        <p:spPr>
          <a:xfrm>
            <a:off x="685800" y="3943350"/>
            <a:ext cx="1022684" cy="914400"/>
          </a:xfrm>
          <a:prstGeom prst="rect">
            <a:avLst/>
          </a:prstGeom>
          <a:noFill/>
          <a:ln>
            <a:noFill/>
          </a:ln>
        </p:spPr>
      </p:pic>
      <p:pic>
        <p:nvPicPr>
          <p:cNvPr id="640" name="Shape 640" descr="http://www.p-port.com/images/gldnblu.gif"/>
          <p:cNvPicPr preferRelativeResize="0"/>
          <p:nvPr/>
        </p:nvPicPr>
        <p:blipFill rotWithShape="1">
          <a:blip r:embed="rId13">
            <a:alphaModFix/>
          </a:blip>
          <a:srcRect/>
          <a:stretch/>
        </p:blipFill>
        <p:spPr>
          <a:xfrm>
            <a:off x="4800600" y="3992564"/>
            <a:ext cx="1744579" cy="838199"/>
          </a:xfrm>
          <a:prstGeom prst="rect">
            <a:avLst/>
          </a:prstGeom>
          <a:noFill/>
          <a:ln>
            <a:noFill/>
          </a:ln>
        </p:spPr>
      </p:pic>
      <p:pic>
        <p:nvPicPr>
          <p:cNvPr id="641" name="Shape 641" descr="http://ak-cache.legacy.net/legacy/images/Cobrands/TheDay/Logos/KiwanisInternational.jpg"/>
          <p:cNvPicPr preferRelativeResize="0"/>
          <p:nvPr/>
        </p:nvPicPr>
        <p:blipFill rotWithShape="1">
          <a:blip r:embed="rId14">
            <a:alphaModFix/>
          </a:blip>
          <a:srcRect/>
          <a:stretch/>
        </p:blipFill>
        <p:spPr>
          <a:xfrm>
            <a:off x="5810353" y="2459670"/>
            <a:ext cx="1143000" cy="1092199"/>
          </a:xfrm>
          <a:prstGeom prst="rect">
            <a:avLst/>
          </a:prstGeom>
          <a:noFill/>
          <a:ln>
            <a:noFill/>
          </a:ln>
        </p:spPr>
      </p:pic>
      <p:pic>
        <p:nvPicPr>
          <p:cNvPr id="642" name="Shape 642" descr="https://fbcdn-profile-a.akamaihd.net/hprofile-ak-xap1/v/t1.0-1/c20.0.140.140/1472974_422082147921482_539031063_n.jpg?oh=b094b4a118cfdfd5f5d8eeaed0275716&amp;oe=55DF458A&amp;__gda__=1439265791_795c913fe1af25ae6d15784294900876"/>
          <p:cNvPicPr preferRelativeResize="0"/>
          <p:nvPr/>
        </p:nvPicPr>
        <p:blipFill rotWithShape="1">
          <a:blip r:embed="rId15">
            <a:alphaModFix/>
          </a:blip>
          <a:srcRect/>
          <a:stretch/>
        </p:blipFill>
        <p:spPr>
          <a:xfrm>
            <a:off x="4304757" y="2503169"/>
            <a:ext cx="1097280" cy="1097280"/>
          </a:xfrm>
          <a:prstGeom prst="rect">
            <a:avLst/>
          </a:prstGeom>
          <a:noFill/>
          <a:ln>
            <a:noFill/>
          </a:ln>
        </p:spPr>
      </p:pic>
      <p:pic>
        <p:nvPicPr>
          <p:cNvPr id="643" name="Shape 643" descr="http://www.elsegundokiwanis.org/resources/Pictures/Kiwanis.bmp?t=1309989618890"/>
          <p:cNvPicPr preferRelativeResize="0"/>
          <p:nvPr/>
        </p:nvPicPr>
        <p:blipFill rotWithShape="1">
          <a:blip r:embed="rId16">
            <a:clrChange>
              <a:clrFrom>
                <a:srgbClr val="FFFFFF"/>
              </a:clrFrom>
              <a:clrTo>
                <a:srgbClr val="FFFFFF">
                  <a:alpha val="0"/>
                </a:srgbClr>
              </a:clrTo>
            </a:clrChange>
            <a:alphaModFix/>
          </a:blip>
          <a:srcRect/>
          <a:stretch/>
        </p:blipFill>
        <p:spPr>
          <a:xfrm>
            <a:off x="2514600" y="1229901"/>
            <a:ext cx="2246397" cy="1113249"/>
          </a:xfrm>
          <a:prstGeom prst="rect">
            <a:avLst/>
          </a:prstGeom>
          <a:noFill/>
          <a:ln>
            <a:noFill/>
          </a:ln>
        </p:spPr>
      </p:pic>
    </p:spTree>
    <p:extLst>
      <p:ext uri="{BB962C8B-B14F-4D97-AF65-F5344CB8AC3E}">
        <p14:creationId xmlns:p14="http://schemas.microsoft.com/office/powerpoint/2010/main" val="12005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p:cTn id="7" dur="1000"/>
                                        <p:tgtEl>
                                          <p:spTgt spid="6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6"/>
                                        </p:tgtEl>
                                        <p:attrNameLst>
                                          <p:attrName>style.visibility</p:attrName>
                                        </p:attrNameLst>
                                      </p:cBhvr>
                                      <p:to>
                                        <p:strVal val="visible"/>
                                      </p:to>
                                    </p:set>
                                    <p:animEffect transition="in" filter="fade">
                                      <p:cBhvr>
                                        <p:cTn id="11" dur="1000"/>
                                        <p:tgtEl>
                                          <p:spTgt spid="6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4"/>
                                        </p:tgtEl>
                                        <p:attrNameLst>
                                          <p:attrName>style.visibility</p:attrName>
                                        </p:attrNameLst>
                                      </p:cBhvr>
                                      <p:to>
                                        <p:strVal val="visible"/>
                                      </p:to>
                                    </p:set>
                                    <p:animEffect transition="in" filter="fade">
                                      <p:cBhvr>
                                        <p:cTn id="15" dur="1000"/>
                                        <p:tgtEl>
                                          <p:spTgt spid="634"/>
                                        </p:tgtEl>
                                      </p:cBhvr>
                                    </p:animEffect>
                                  </p:childTnLst>
                                </p:cTn>
                              </p:par>
                              <p:par>
                                <p:cTn id="16" presetID="10" presetClass="entr" presetSubtype="0" fill="hold" nodeType="withEffect">
                                  <p:stCondLst>
                                    <p:cond delay="0"/>
                                  </p:stCondLst>
                                  <p:childTnLst>
                                    <p:set>
                                      <p:cBhvr>
                                        <p:cTn id="17" dur="1" fill="hold">
                                          <p:stCondLst>
                                            <p:cond delay="0"/>
                                          </p:stCondLst>
                                        </p:cTn>
                                        <p:tgtEl>
                                          <p:spTgt spid="631"/>
                                        </p:tgtEl>
                                        <p:attrNameLst>
                                          <p:attrName>style.visibility</p:attrName>
                                        </p:attrNameLst>
                                      </p:cBhvr>
                                      <p:to>
                                        <p:strVal val="visible"/>
                                      </p:to>
                                    </p:set>
                                    <p:animEffect transition="in" filter="fade">
                                      <p:cBhvr>
                                        <p:cTn id="18" dur="1000"/>
                                        <p:tgtEl>
                                          <p:spTgt spid="631"/>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633"/>
                                        </p:tgtEl>
                                        <p:attrNameLst>
                                          <p:attrName>style.visibility</p:attrName>
                                        </p:attrNameLst>
                                      </p:cBhvr>
                                      <p:to>
                                        <p:strVal val="visible"/>
                                      </p:to>
                                    </p:set>
                                    <p:animEffect transition="in" filter="fade">
                                      <p:cBhvr>
                                        <p:cTn id="22" dur="1000"/>
                                        <p:tgtEl>
                                          <p:spTgt spid="633"/>
                                        </p:tgtEl>
                                      </p:cBhvr>
                                    </p:animEffect>
                                  </p:childTnLst>
                                </p:cTn>
                              </p:par>
                              <p:par>
                                <p:cTn id="23" presetID="10" presetClass="entr" presetSubtype="0" fill="hold" nodeType="withEffect">
                                  <p:stCondLst>
                                    <p:cond delay="0"/>
                                  </p:stCondLst>
                                  <p:childTnLst>
                                    <p:set>
                                      <p:cBhvr>
                                        <p:cTn id="24" dur="1" fill="hold">
                                          <p:stCondLst>
                                            <p:cond delay="0"/>
                                          </p:stCondLst>
                                        </p:cTn>
                                        <p:tgtEl>
                                          <p:spTgt spid="638"/>
                                        </p:tgtEl>
                                        <p:attrNameLst>
                                          <p:attrName>style.visibility</p:attrName>
                                        </p:attrNameLst>
                                      </p:cBhvr>
                                      <p:to>
                                        <p:strVal val="visible"/>
                                      </p:to>
                                    </p:set>
                                    <p:animEffect transition="in" filter="fade">
                                      <p:cBhvr>
                                        <p:cTn id="25" dur="1000"/>
                                        <p:tgtEl>
                                          <p:spTgt spid="638"/>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641"/>
                                        </p:tgtEl>
                                        <p:attrNameLst>
                                          <p:attrName>style.visibility</p:attrName>
                                        </p:attrNameLst>
                                      </p:cBhvr>
                                      <p:to>
                                        <p:strVal val="visible"/>
                                      </p:to>
                                    </p:set>
                                    <p:animEffect transition="in" filter="fade">
                                      <p:cBhvr>
                                        <p:cTn id="29" dur="1000"/>
                                        <p:tgtEl>
                                          <p:spTgt spid="641"/>
                                        </p:tgtEl>
                                      </p:cBhvr>
                                    </p:animEffect>
                                  </p:childTnLst>
                                </p:cTn>
                              </p:par>
                              <p:par>
                                <p:cTn id="30" presetID="10" presetClass="entr" presetSubtype="0" fill="hold" nodeType="withEffect">
                                  <p:stCondLst>
                                    <p:cond delay="0"/>
                                  </p:stCondLst>
                                  <p:childTnLst>
                                    <p:set>
                                      <p:cBhvr>
                                        <p:cTn id="31" dur="1" fill="hold">
                                          <p:stCondLst>
                                            <p:cond delay="0"/>
                                          </p:stCondLst>
                                        </p:cTn>
                                        <p:tgtEl>
                                          <p:spTgt spid="642"/>
                                        </p:tgtEl>
                                        <p:attrNameLst>
                                          <p:attrName>style.visibility</p:attrName>
                                        </p:attrNameLst>
                                      </p:cBhvr>
                                      <p:to>
                                        <p:strVal val="visible"/>
                                      </p:to>
                                    </p:set>
                                    <p:animEffect transition="in" filter="fade">
                                      <p:cBhvr>
                                        <p:cTn id="32" dur="1000"/>
                                        <p:tgtEl>
                                          <p:spTgt spid="642"/>
                                        </p:tgtEl>
                                      </p:cBhvr>
                                    </p:animEffect>
                                  </p:childTnLst>
                                </p:cTn>
                              </p:par>
                              <p:par>
                                <p:cTn id="33" presetID="10" presetClass="entr" presetSubtype="0" fill="hold" nodeType="withEffect">
                                  <p:stCondLst>
                                    <p:cond delay="0"/>
                                  </p:stCondLst>
                                  <p:childTnLst>
                                    <p:set>
                                      <p:cBhvr>
                                        <p:cTn id="34" dur="1" fill="hold">
                                          <p:stCondLst>
                                            <p:cond delay="0"/>
                                          </p:stCondLst>
                                        </p:cTn>
                                        <p:tgtEl>
                                          <p:spTgt spid="635"/>
                                        </p:tgtEl>
                                        <p:attrNameLst>
                                          <p:attrName>style.visibility</p:attrName>
                                        </p:attrNameLst>
                                      </p:cBhvr>
                                      <p:to>
                                        <p:strVal val="visible"/>
                                      </p:to>
                                    </p:set>
                                    <p:animEffect transition="in" filter="fade">
                                      <p:cBhvr>
                                        <p:cTn id="35" dur="1000"/>
                                        <p:tgtEl>
                                          <p:spTgt spid="635"/>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639"/>
                                        </p:tgtEl>
                                        <p:attrNameLst>
                                          <p:attrName>style.visibility</p:attrName>
                                        </p:attrNameLst>
                                      </p:cBhvr>
                                      <p:to>
                                        <p:strVal val="visible"/>
                                      </p:to>
                                    </p:set>
                                    <p:animEffect transition="in" filter="fade">
                                      <p:cBhvr>
                                        <p:cTn id="39" dur="1000"/>
                                        <p:tgtEl>
                                          <p:spTgt spid="639"/>
                                        </p:tgtEl>
                                      </p:cBhvr>
                                    </p:animEffect>
                                  </p:childTnLst>
                                </p:cTn>
                              </p:par>
                              <p:par>
                                <p:cTn id="40" presetID="10" presetClass="entr" presetSubtype="0" fill="hold" nodeType="withEffect">
                                  <p:stCondLst>
                                    <p:cond delay="0"/>
                                  </p:stCondLst>
                                  <p:childTnLst>
                                    <p:set>
                                      <p:cBhvr>
                                        <p:cTn id="41" dur="1" fill="hold">
                                          <p:stCondLst>
                                            <p:cond delay="0"/>
                                          </p:stCondLst>
                                        </p:cTn>
                                        <p:tgtEl>
                                          <p:spTgt spid="632"/>
                                        </p:tgtEl>
                                        <p:attrNameLst>
                                          <p:attrName>style.visibility</p:attrName>
                                        </p:attrNameLst>
                                      </p:cBhvr>
                                      <p:to>
                                        <p:strVal val="visible"/>
                                      </p:to>
                                    </p:set>
                                    <p:animEffect transition="in" filter="fade">
                                      <p:cBhvr>
                                        <p:cTn id="42" dur="1000"/>
                                        <p:tgtEl>
                                          <p:spTgt spid="632"/>
                                        </p:tgtEl>
                                      </p:cBhvr>
                                    </p:animEffect>
                                  </p:childTnLst>
                                </p:cTn>
                              </p:par>
                              <p:par>
                                <p:cTn id="43" presetID="10" presetClass="entr" presetSubtype="0" fill="hold" nodeType="withEffect">
                                  <p:stCondLst>
                                    <p:cond delay="0"/>
                                  </p:stCondLst>
                                  <p:childTnLst>
                                    <p:set>
                                      <p:cBhvr>
                                        <p:cTn id="44" dur="1" fill="hold">
                                          <p:stCondLst>
                                            <p:cond delay="0"/>
                                          </p:stCondLst>
                                        </p:cTn>
                                        <p:tgtEl>
                                          <p:spTgt spid="640"/>
                                        </p:tgtEl>
                                        <p:attrNameLst>
                                          <p:attrName>style.visibility</p:attrName>
                                        </p:attrNameLst>
                                      </p:cBhvr>
                                      <p:to>
                                        <p:strVal val="visible"/>
                                      </p:to>
                                    </p:set>
                                    <p:animEffect transition="in" filter="fade">
                                      <p:cBhvr>
                                        <p:cTn id="45" dur="1000"/>
                                        <p:tgtEl>
                                          <p:spTgt spid="640"/>
                                        </p:tgtEl>
                                      </p:cBhvr>
                                    </p:animEffect>
                                  </p:childTnLst>
                                </p:cTn>
                              </p:par>
                              <p:par>
                                <p:cTn id="46" presetID="10" presetClass="entr" presetSubtype="0" fill="hold" nodeType="withEffect">
                                  <p:stCondLst>
                                    <p:cond delay="0"/>
                                  </p:stCondLst>
                                  <p:childTnLst>
                                    <p:set>
                                      <p:cBhvr>
                                        <p:cTn id="47" dur="1" fill="hold">
                                          <p:stCondLst>
                                            <p:cond delay="0"/>
                                          </p:stCondLst>
                                        </p:cTn>
                                        <p:tgtEl>
                                          <p:spTgt spid="637"/>
                                        </p:tgtEl>
                                        <p:attrNameLst>
                                          <p:attrName>style.visibility</p:attrName>
                                        </p:attrNameLst>
                                      </p:cBhvr>
                                      <p:to>
                                        <p:strVal val="visible"/>
                                      </p:to>
                                    </p:set>
                                    <p:animEffect transition="in" filter="fade">
                                      <p:cBhvr>
                                        <p:cTn id="48" dur="10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4" name="Shape 65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38</a:t>
            </a:fld>
            <a:endParaRPr lang="en-US" sz="1200">
              <a:solidFill>
                <a:srgbClr val="888888"/>
              </a:solidFill>
              <a:latin typeface="Calibri"/>
              <a:ea typeface="Calibri"/>
              <a:cs typeface="Calibri"/>
              <a:sym typeface="Calibri"/>
            </a:endParaRPr>
          </a:p>
        </p:txBody>
      </p:sp>
      <p:pic>
        <p:nvPicPr>
          <p:cNvPr id="652" name="Shape 652"/>
          <p:cNvPicPr preferRelativeResize="0">
            <a:picLocks noGrp="1"/>
          </p:cNvPicPr>
          <p:nvPr>
            <p:ph type="body" idx="4294967295"/>
          </p:nvPr>
        </p:nvPicPr>
        <p:blipFill rotWithShape="1">
          <a:blip r:embed="rId3">
            <a:alphaModFix/>
          </a:blip>
          <a:srcRect/>
          <a:stretch/>
        </p:blipFill>
        <p:spPr>
          <a:xfrm>
            <a:off x="0" y="1539875"/>
            <a:ext cx="8229600" cy="2714625"/>
          </a:xfrm>
          <a:prstGeom prst="rect">
            <a:avLst/>
          </a:prstGeom>
          <a:noFill/>
          <a:ln>
            <a:noFill/>
          </a:ln>
        </p:spPr>
      </p:pic>
      <p:pic>
        <p:nvPicPr>
          <p:cNvPr id="653" name="Shape 653"/>
          <p:cNvPicPr preferRelativeResize="0"/>
          <p:nvPr/>
        </p:nvPicPr>
        <p:blipFill rotWithShape="1">
          <a:blip r:embed="rId4">
            <a:alphaModFix/>
          </a:blip>
          <a:srcRect/>
          <a:stretch/>
        </p:blipFill>
        <p:spPr>
          <a:xfrm>
            <a:off x="559299" y="1828800"/>
            <a:ext cx="8002397" cy="1463039"/>
          </a:xfrm>
          <a:prstGeom prst="rect">
            <a:avLst/>
          </a:prstGeom>
          <a:noFill/>
          <a:ln>
            <a:noFill/>
          </a:ln>
        </p:spPr>
      </p:pic>
      <p:sp>
        <p:nvSpPr>
          <p:cNvPr id="655" name="Shape 655"/>
          <p:cNvSpPr txBox="1"/>
          <p:nvPr/>
        </p:nvSpPr>
        <p:spPr>
          <a:xfrm>
            <a:off x="972424" y="3241344"/>
            <a:ext cx="723900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000">
                <a:solidFill>
                  <a:srgbClr val="002F5F"/>
                </a:solidFill>
                <a:latin typeface="Arial"/>
                <a:ea typeface="Arial"/>
                <a:cs typeface="Arial"/>
                <a:sym typeface="Arial"/>
              </a:rPr>
              <a:t>#KidsNeedKiwanis</a:t>
            </a:r>
          </a:p>
        </p:txBody>
      </p:sp>
    </p:spTree>
    <p:extLst>
      <p:ext uri="{BB962C8B-B14F-4D97-AF65-F5344CB8AC3E}">
        <p14:creationId xmlns:p14="http://schemas.microsoft.com/office/powerpoint/2010/main" val="37349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2000"/>
                                        <p:tgtEl>
                                          <p:spTgt spid="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1" name="Shape 371"/>
          <p:cNvPicPr preferRelativeResize="0">
            <a:picLocks noChangeAspect="1"/>
          </p:cNvPicPr>
          <p:nvPr/>
        </p:nvPicPr>
        <p:blipFill rotWithShape="1">
          <a:blip r:embed="rId3">
            <a:alphaModFix/>
          </a:blip>
          <a:srcRect/>
          <a:stretch/>
        </p:blipFill>
        <p:spPr>
          <a:xfrm>
            <a:off x="3886200" y="1371600"/>
            <a:ext cx="3429000" cy="3429000"/>
          </a:xfrm>
          <a:prstGeom prst="rect">
            <a:avLst/>
          </a:prstGeom>
          <a:noFill/>
          <a:ln>
            <a:noFill/>
          </a:ln>
        </p:spPr>
      </p:pic>
      <p:sp>
        <p:nvSpPr>
          <p:cNvPr id="9" name="Title 3">
            <a:extLst>
              <a:ext uri="{FF2B5EF4-FFF2-40B4-BE49-F238E27FC236}">
                <a16:creationId xmlns:a16="http://schemas.microsoft.com/office/drawing/2014/main" id="{17CB5967-A088-4F39-93F1-FD1C46E6387A}"/>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Financial Viability</a:t>
            </a:r>
            <a:endParaRPr lang="en-US" dirty="0"/>
          </a:p>
        </p:txBody>
      </p:sp>
    </p:spTree>
    <p:extLst>
      <p:ext uri="{BB962C8B-B14F-4D97-AF65-F5344CB8AC3E}">
        <p14:creationId xmlns:p14="http://schemas.microsoft.com/office/powerpoint/2010/main" val="102816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Title 1">
            <a:extLst>
              <a:ext uri="{FF2B5EF4-FFF2-40B4-BE49-F238E27FC236}">
                <a16:creationId xmlns:a16="http://schemas.microsoft.com/office/drawing/2014/main" id="{D041C284-136E-4C8A-A82A-11B179B47AB7}"/>
              </a:ext>
            </a:extLst>
          </p:cNvPr>
          <p:cNvSpPr>
            <a:spLocks noGrp="1"/>
          </p:cNvSpPr>
          <p:nvPr>
            <p:ph type="title"/>
          </p:nvPr>
        </p:nvSpPr>
        <p:spPr/>
        <p:txBody>
          <a:bodyPr/>
          <a:lstStyle/>
          <a:p>
            <a:r>
              <a:rPr lang="en-US" dirty="0"/>
              <a:t>Getting started</a:t>
            </a:r>
          </a:p>
        </p:txBody>
      </p:sp>
      <p:sp>
        <p:nvSpPr>
          <p:cNvPr id="178" name="Shape 178"/>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a:t>
            </a:fld>
            <a:endParaRPr lang="en-US" sz="1200">
              <a:solidFill>
                <a:srgbClr val="888888"/>
              </a:solidFill>
              <a:latin typeface="Calibri"/>
              <a:ea typeface="Calibri"/>
              <a:cs typeface="Calibri"/>
              <a:sym typeface="Calibri"/>
            </a:endParaRPr>
          </a:p>
        </p:txBody>
      </p:sp>
      <p:sp>
        <p:nvSpPr>
          <p:cNvPr id="180" name="Shape 180"/>
          <p:cNvSpPr txBox="1"/>
          <p:nvPr/>
        </p:nvSpPr>
        <p:spPr>
          <a:xfrm>
            <a:off x="990600" y="1447800"/>
            <a:ext cx="8077199" cy="1338828"/>
          </a:xfrm>
          <a:prstGeom prst="rect">
            <a:avLst/>
          </a:prstGeom>
          <a:noFill/>
          <a:ln>
            <a:noFill/>
          </a:ln>
        </p:spPr>
        <p:txBody>
          <a:bodyPr lIns="91425" tIns="45700" rIns="91425" bIns="45700" anchor="t" anchorCtr="0">
            <a:noAutofit/>
          </a:bodyPr>
          <a:lstStyle/>
          <a:p>
            <a:pPr marL="171450" marR="0" lvl="0" indent="-171450" algn="l" rtl="0">
              <a:spcAft>
                <a:spcPts val="0"/>
              </a:spcAft>
              <a:buSzPct val="25000"/>
              <a:buNone/>
            </a:pPr>
            <a:r>
              <a:rPr lang="en-US" sz="4000" dirty="0">
                <a:solidFill>
                  <a:schemeClr val="tx1"/>
                </a:solidFill>
                <a:latin typeface="Garamond" panose="02020404030301010803" pitchFamily="18" charset="0"/>
                <a:sym typeface="Arial"/>
              </a:rPr>
              <a:t>Your club’s planning committee. </a:t>
            </a:r>
          </a:p>
        </p:txBody>
      </p:sp>
      <p:sp>
        <p:nvSpPr>
          <p:cNvPr id="181" name="Shape 181"/>
          <p:cNvSpPr txBox="1"/>
          <p:nvPr/>
        </p:nvSpPr>
        <p:spPr>
          <a:xfrm>
            <a:off x="1676400" y="2419350"/>
            <a:ext cx="8077199" cy="1969769"/>
          </a:xfrm>
          <a:prstGeom prst="rect">
            <a:avLst/>
          </a:prstGeom>
          <a:noFill/>
          <a:ln>
            <a:noFill/>
          </a:ln>
        </p:spPr>
        <p:txBody>
          <a:bodyPr lIns="91425" tIns="45700" rIns="91425" bIns="45700" anchor="t" anchorCtr="0">
            <a:noAutofit/>
          </a:bodyPr>
          <a:lstStyle/>
          <a:p>
            <a:pPr marL="514350" marR="0" lvl="0" indent="-514350" algn="l" rtl="0">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Select 5 </a:t>
            </a:r>
            <a:r>
              <a:rPr lang="en-US" sz="3200" dirty="0">
                <a:solidFill>
                  <a:schemeClr val="tx1"/>
                </a:solidFill>
                <a:latin typeface="Garamond" panose="02020404030301010803" pitchFamily="18" charset="0"/>
                <a:sym typeface="Symbol" panose="05050102010706020507" pitchFamily="18" charset="2"/>
              </a:rPr>
              <a:t></a:t>
            </a:r>
            <a:r>
              <a:rPr lang="en-US" sz="3200" dirty="0">
                <a:solidFill>
                  <a:schemeClr val="tx1"/>
                </a:solidFill>
                <a:latin typeface="Garamond" panose="02020404030301010803" pitchFamily="18" charset="0"/>
                <a:sym typeface="Arial"/>
              </a:rPr>
              <a:t> 6 people.</a:t>
            </a:r>
          </a:p>
          <a:p>
            <a:pPr marL="914400" marR="0" lvl="1" indent="-403225" algn="l" rtl="0">
              <a:spcAft>
                <a:spcPts val="0"/>
              </a:spcAft>
              <a:buClr>
                <a:schemeClr val="tx1"/>
              </a:buClr>
              <a:buSzPct val="75000"/>
              <a:buFont typeface="Courier New" panose="02070309020205020404" pitchFamily="49" charset="0"/>
              <a:buChar char="o"/>
            </a:pPr>
            <a:r>
              <a:rPr lang="en-US" sz="3200" b="0" i="0" u="none" strike="noStrike" cap="none" dirty="0">
                <a:solidFill>
                  <a:schemeClr val="tx1"/>
                </a:solidFill>
                <a:latin typeface="Garamond" panose="02020404030301010803" pitchFamily="18" charset="0"/>
                <a:sym typeface="Arial"/>
              </a:rPr>
              <a:t>Diverse </a:t>
            </a:r>
          </a:p>
          <a:p>
            <a:pPr marL="914400" marR="0" lvl="1" indent="-403225" algn="l" rtl="0">
              <a:spcAft>
                <a:spcPts val="0"/>
              </a:spcAft>
              <a:buClr>
                <a:schemeClr val="tx1"/>
              </a:buClr>
              <a:buSzPct val="75000"/>
              <a:buFont typeface="Courier New" panose="02070309020205020404" pitchFamily="49" charset="0"/>
              <a:buChar char="o"/>
            </a:pPr>
            <a:r>
              <a:rPr lang="en-US" sz="3200" b="0" i="0" u="none" strike="noStrike" cap="none" dirty="0">
                <a:solidFill>
                  <a:schemeClr val="tx1"/>
                </a:solidFill>
                <a:latin typeface="Garamond" panose="02020404030301010803" pitchFamily="18" charset="0"/>
                <a:sym typeface="Arial"/>
              </a:rPr>
              <a:t>Committed</a:t>
            </a:r>
          </a:p>
          <a:p>
            <a:pPr marL="914400" marR="0" lvl="1" indent="-403225" algn="l" rtl="0">
              <a:spcAft>
                <a:spcPts val="0"/>
              </a:spcAft>
              <a:buClr>
                <a:schemeClr val="tx1"/>
              </a:buClr>
              <a:buSzPct val="75000"/>
              <a:buFont typeface="Courier New" panose="02070309020205020404" pitchFamily="49" charset="0"/>
              <a:buChar char="o"/>
            </a:pPr>
            <a:r>
              <a:rPr lang="en-US" sz="3200" b="0" i="0" u="none" strike="noStrike" cap="none" dirty="0">
                <a:solidFill>
                  <a:schemeClr val="tx1"/>
                </a:solidFill>
                <a:latin typeface="Garamond" panose="02020404030301010803" pitchFamily="18" charset="0"/>
                <a:sym typeface="Arial"/>
              </a:rPr>
              <a:t>Strong contributors </a:t>
            </a:r>
          </a:p>
        </p:txBody>
      </p:sp>
      <p:sp>
        <p:nvSpPr>
          <p:cNvPr id="183" name="Shape 183"/>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a:solidFill>
                  <a:srgbClr val="FFFFFF"/>
                </a:solidFill>
                <a:latin typeface="Arial"/>
                <a:ea typeface="Arial"/>
                <a:cs typeface="Arial"/>
                <a:sym typeface="Arial"/>
              </a:rPr>
              <a:t>1</a:t>
            </a:r>
          </a:p>
        </p:txBody>
      </p:sp>
    </p:spTree>
    <p:extLst>
      <p:ext uri="{BB962C8B-B14F-4D97-AF65-F5344CB8AC3E}">
        <p14:creationId xmlns:p14="http://schemas.microsoft.com/office/powerpoint/2010/main" val="29102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6" name="Shape 386"/>
          <p:cNvPicPr preferRelativeResize="0"/>
          <p:nvPr/>
        </p:nvPicPr>
        <p:blipFill rotWithShape="1">
          <a:blip r:embed="rId3">
            <a:alphaModFix/>
          </a:blip>
          <a:srcRect/>
          <a:stretch/>
        </p:blipFill>
        <p:spPr>
          <a:xfrm>
            <a:off x="473720" y="1630984"/>
            <a:ext cx="1828800" cy="1828800"/>
          </a:xfrm>
          <a:prstGeom prst="rect">
            <a:avLst/>
          </a:prstGeom>
          <a:noFill/>
          <a:ln>
            <a:noFill/>
          </a:ln>
        </p:spPr>
      </p:pic>
      <p:sp>
        <p:nvSpPr>
          <p:cNvPr id="385" name="Shape 385"/>
          <p:cNvSpPr txBox="1"/>
          <p:nvPr/>
        </p:nvSpPr>
        <p:spPr>
          <a:xfrm>
            <a:off x="2309446" y="1776058"/>
            <a:ext cx="5996354" cy="270069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a:t>
            </a:r>
          </a:p>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To ensure financial viability and responsible stewardship</a:t>
            </a:r>
          </a:p>
        </p:txBody>
      </p:sp>
      <p:sp>
        <p:nvSpPr>
          <p:cNvPr id="2" name="Title 1">
            <a:extLst>
              <a:ext uri="{FF2B5EF4-FFF2-40B4-BE49-F238E27FC236}">
                <a16:creationId xmlns:a16="http://schemas.microsoft.com/office/drawing/2014/main" id="{D992C232-D786-4957-8BD3-3085E104478E}"/>
              </a:ext>
            </a:extLst>
          </p:cNvPr>
          <p:cNvSpPr>
            <a:spLocks noGrp="1"/>
          </p:cNvSpPr>
          <p:nvPr>
            <p:ph type="title"/>
          </p:nvPr>
        </p:nvSpPr>
        <p:spPr/>
        <p:txBody>
          <a:bodyPr/>
          <a:lstStyle/>
          <a:p>
            <a:r>
              <a:rPr lang="en-US" sz="4000" dirty="0"/>
              <a:t>Financial Viability</a:t>
            </a:r>
          </a:p>
        </p:txBody>
      </p:sp>
    </p:spTree>
    <p:extLst>
      <p:ext uri="{BB962C8B-B14F-4D97-AF65-F5344CB8AC3E}">
        <p14:creationId xmlns:p14="http://schemas.microsoft.com/office/powerpoint/2010/main" val="29294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838200" y="1428750"/>
            <a:ext cx="8381999" cy="3517522"/>
          </a:xfrm>
          <a:prstGeom prst="rect">
            <a:avLst/>
          </a:prstGeom>
          <a:noFill/>
          <a:ln>
            <a:noFill/>
          </a:ln>
        </p:spPr>
        <p:txBody>
          <a:bodyPr lIns="91425" tIns="45700" rIns="91425" bIns="45700" anchor="t" anchorCtr="0">
            <a:noAutofit/>
          </a:bodyPr>
          <a:lstStyle/>
          <a:p>
            <a:pPr marL="342900" lvl="0" indent="-342900">
              <a:buClr>
                <a:schemeClr val="dk1"/>
              </a:buClr>
              <a:buSzPct val="25000"/>
            </a:pPr>
            <a:r>
              <a:rPr lang="en-US" sz="3200" dirty="0">
                <a:solidFill>
                  <a:schemeClr val="dk1"/>
                </a:solidFill>
                <a:latin typeface="Garamond" panose="02020404030301010803" pitchFamily="18" charset="0"/>
              </a:rPr>
              <a:t>A club should consider measuring:</a:t>
            </a:r>
          </a:p>
          <a:p>
            <a:pPr marL="511175" lvl="0" indent="-511175">
              <a:buClr>
                <a:schemeClr val="dk1"/>
              </a:buClr>
              <a:buSzPct val="100000"/>
              <a:buFont typeface="Arial"/>
              <a:buChar char="•"/>
            </a:pPr>
            <a:r>
              <a:rPr lang="en-US" sz="3200" dirty="0">
                <a:solidFill>
                  <a:schemeClr val="dk1"/>
                </a:solidFill>
                <a:latin typeface="Garamond" panose="02020404030301010803" pitchFamily="18" charset="0"/>
              </a:rPr>
              <a:t>Annual budgets</a:t>
            </a:r>
          </a:p>
          <a:p>
            <a:pPr marL="511175" lvl="0" indent="-511175">
              <a:buClr>
                <a:schemeClr val="dk1"/>
              </a:buClr>
              <a:buSzPct val="100000"/>
              <a:buFont typeface="Arial"/>
              <a:buChar char="•"/>
            </a:pPr>
            <a:r>
              <a:rPr lang="en-US" sz="3200" dirty="0">
                <a:solidFill>
                  <a:schemeClr val="dk1"/>
                </a:solidFill>
                <a:latin typeface="Garamond" panose="02020404030301010803" pitchFamily="18" charset="0"/>
              </a:rPr>
              <a:t>Amount of service dollars raised/spent</a:t>
            </a:r>
          </a:p>
          <a:p>
            <a:pPr marL="511175" lvl="0" indent="-511175">
              <a:buClr>
                <a:schemeClr val="dk1"/>
              </a:buClr>
              <a:buSzPct val="100000"/>
              <a:buFont typeface="Arial"/>
              <a:buChar char="•"/>
            </a:pPr>
            <a:r>
              <a:rPr lang="en-US" sz="3200" dirty="0">
                <a:solidFill>
                  <a:schemeClr val="dk1"/>
                </a:solidFill>
                <a:latin typeface="Garamond" panose="02020404030301010803" pitchFamily="18" charset="0"/>
              </a:rPr>
              <a:t>Partnership revenue</a:t>
            </a:r>
          </a:p>
          <a:p>
            <a:pPr marL="511175" lvl="0" indent="-511175">
              <a:buClr>
                <a:schemeClr val="dk1"/>
              </a:buClr>
              <a:buSzPct val="100000"/>
              <a:buFont typeface="Arial"/>
              <a:buChar char="•"/>
            </a:pPr>
            <a:r>
              <a:rPr lang="en-US" sz="3200" dirty="0">
                <a:solidFill>
                  <a:schemeClr val="dk1"/>
                </a:solidFill>
                <a:latin typeface="Garamond" panose="02020404030301010803" pitchFamily="18" charset="0"/>
              </a:rPr>
              <a:t>New revenue (new fundraisers)</a:t>
            </a:r>
          </a:p>
          <a:p>
            <a:pPr marL="511175" lvl="0" indent="-511175">
              <a:buClr>
                <a:schemeClr val="dk1"/>
              </a:buClr>
              <a:buSzPct val="100000"/>
              <a:buFont typeface="Arial"/>
              <a:buChar char="•"/>
            </a:pPr>
            <a:r>
              <a:rPr lang="en-US" sz="3200" dirty="0">
                <a:solidFill>
                  <a:schemeClr val="dk1"/>
                </a:solidFill>
                <a:latin typeface="Garamond" panose="02020404030301010803" pitchFamily="18" charset="0"/>
              </a:rPr>
              <a:t>Membership dues</a:t>
            </a:r>
          </a:p>
        </p:txBody>
      </p:sp>
      <p:sp>
        <p:nvSpPr>
          <p:cNvPr id="2" name="Title 1">
            <a:extLst>
              <a:ext uri="{FF2B5EF4-FFF2-40B4-BE49-F238E27FC236}">
                <a16:creationId xmlns:a16="http://schemas.microsoft.com/office/drawing/2014/main" id="{F6FE792A-6B14-4203-BDCD-50DCF79A13DD}"/>
              </a:ext>
            </a:extLst>
          </p:cNvPr>
          <p:cNvSpPr>
            <a:spLocks noGrp="1"/>
          </p:cNvSpPr>
          <p:nvPr>
            <p:ph type="title"/>
          </p:nvPr>
        </p:nvSpPr>
        <p:spPr/>
        <p:txBody>
          <a:bodyPr/>
          <a:lstStyle/>
          <a:p>
            <a:pPr lvl="0"/>
            <a:r>
              <a:rPr lang="en-US" sz="3600" dirty="0">
                <a:solidFill>
                  <a:srgbClr val="FFFFFF"/>
                </a:solidFill>
                <a:latin typeface="Arial"/>
                <a:ea typeface="Arial"/>
                <a:cs typeface="Arial"/>
                <a:sym typeface="Arial"/>
              </a:rPr>
              <a:t>Metrics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Our Kiwanis Image</a:t>
            </a:r>
            <a:endParaRPr lang="en-US" sz="3600" dirty="0"/>
          </a:p>
        </p:txBody>
      </p:sp>
    </p:spTree>
    <p:extLst>
      <p:ext uri="{BB962C8B-B14F-4D97-AF65-F5344CB8AC3E}">
        <p14:creationId xmlns:p14="http://schemas.microsoft.com/office/powerpoint/2010/main" val="3809605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 name="Title 1">
            <a:extLst>
              <a:ext uri="{FF2B5EF4-FFF2-40B4-BE49-F238E27FC236}">
                <a16:creationId xmlns:a16="http://schemas.microsoft.com/office/drawing/2014/main" id="{A6613293-AB4C-4A71-81EB-3F402F3D5916}"/>
              </a:ext>
            </a:extLst>
          </p:cNvPr>
          <p:cNvSpPr>
            <a:spLocks noGrp="1"/>
          </p:cNvSpPr>
          <p:nvPr>
            <p:ph type="title"/>
          </p:nvPr>
        </p:nvSpPr>
        <p:spPr/>
        <p:txBody>
          <a:bodyPr/>
          <a:lstStyle/>
          <a:p>
            <a:r>
              <a:rPr lang="en-US" dirty="0"/>
              <a:t>4. Communicate the plan</a:t>
            </a:r>
          </a:p>
        </p:txBody>
      </p:sp>
      <p:sp>
        <p:nvSpPr>
          <p:cNvPr id="705" name="Shape 705"/>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42</a:t>
            </a:fld>
            <a:endParaRPr lang="en-US" sz="1200">
              <a:solidFill>
                <a:srgbClr val="888888"/>
              </a:solidFill>
              <a:latin typeface="Calibri"/>
              <a:ea typeface="Calibri"/>
              <a:cs typeface="Calibri"/>
              <a:sym typeface="Calibri"/>
            </a:endParaRPr>
          </a:p>
        </p:txBody>
      </p:sp>
      <p:sp>
        <p:nvSpPr>
          <p:cNvPr id="706" name="Shape 706"/>
          <p:cNvSpPr txBox="1"/>
          <p:nvPr/>
        </p:nvSpPr>
        <p:spPr>
          <a:xfrm>
            <a:off x="533400" y="1905000"/>
            <a:ext cx="8534399" cy="2876550"/>
          </a:xfrm>
          <a:prstGeom prst="rect">
            <a:avLst/>
          </a:prstGeom>
          <a:noFill/>
          <a:ln>
            <a:noFill/>
          </a:ln>
        </p:spPr>
        <p:txBody>
          <a:bodyPr lIns="91425" tIns="45700" rIns="91425" bIns="45700" anchor="t" anchorCtr="0">
            <a:noAutofit/>
          </a:bodyPr>
          <a:lstStyle/>
          <a:p>
            <a:pPr marL="800100" marR="0" lvl="0" indent="-457200" algn="l" rtl="0">
              <a:spcBef>
                <a:spcPts val="0"/>
              </a:spcBef>
              <a:spcAft>
                <a:spcPts val="0"/>
              </a:spcAft>
              <a:buClr>
                <a:schemeClr val="tx1"/>
              </a:buClr>
              <a:buSzPct val="100000"/>
              <a:buFont typeface="Arial"/>
              <a:buChar char="•"/>
            </a:pPr>
            <a:r>
              <a:rPr lang="en-US" sz="3400" b="0" i="0" u="none" strike="noStrike" cap="none" dirty="0">
                <a:solidFill>
                  <a:schemeClr val="tx1"/>
                </a:solidFill>
                <a:latin typeface="Garamond" panose="02020404030301010803" pitchFamily="18" charset="0"/>
                <a:sym typeface="Arial"/>
              </a:rPr>
              <a:t>Design a plan overview of club goals.</a:t>
            </a:r>
          </a:p>
          <a:p>
            <a:pPr marL="800100" marR="0" lvl="0" indent="-457200" algn="l" rtl="0">
              <a:spcBef>
                <a:spcPts val="1200"/>
              </a:spcBef>
              <a:spcAft>
                <a:spcPts val="0"/>
              </a:spcAft>
              <a:buClr>
                <a:schemeClr val="tx1"/>
              </a:buClr>
              <a:buSzPct val="100000"/>
              <a:buFont typeface="Arial"/>
              <a:buChar char="•"/>
            </a:pPr>
            <a:r>
              <a:rPr lang="en-US" sz="3400" b="0" i="0" u="none" strike="noStrike" cap="none" dirty="0">
                <a:solidFill>
                  <a:schemeClr val="tx1"/>
                </a:solidFill>
                <a:latin typeface="Garamond" panose="02020404030301010803" pitchFamily="18" charset="0"/>
                <a:sym typeface="Arial"/>
              </a:rPr>
              <a:t>Announce the plan to club members.</a:t>
            </a:r>
          </a:p>
          <a:p>
            <a:pPr marL="800100" marR="0" lvl="0" indent="-457200" algn="l" rtl="0">
              <a:spcBef>
                <a:spcPts val="1200"/>
              </a:spcBef>
              <a:spcAft>
                <a:spcPts val="0"/>
              </a:spcAft>
              <a:buClr>
                <a:schemeClr val="tx1"/>
              </a:buClr>
              <a:buSzPct val="100000"/>
              <a:buFont typeface="Arial"/>
              <a:buChar char="•"/>
            </a:pPr>
            <a:r>
              <a:rPr lang="en-US" sz="3400" b="0" i="0" u="none" strike="noStrike" cap="none" dirty="0">
                <a:solidFill>
                  <a:schemeClr val="tx1"/>
                </a:solidFill>
                <a:latin typeface="Garamond" panose="02020404030301010803" pitchFamily="18" charset="0"/>
                <a:sym typeface="Arial"/>
              </a:rPr>
              <a:t>Prepare the “hand-off checklist” for club committees.</a:t>
            </a:r>
          </a:p>
        </p:txBody>
      </p:sp>
      <p:sp>
        <p:nvSpPr>
          <p:cNvPr id="708" name="Shape 708"/>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12</a:t>
            </a:r>
          </a:p>
        </p:txBody>
      </p:sp>
    </p:spTree>
    <p:extLst>
      <p:ext uri="{BB962C8B-B14F-4D97-AF65-F5344CB8AC3E}">
        <p14:creationId xmlns:p14="http://schemas.microsoft.com/office/powerpoint/2010/main" val="932815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2" name="Title 1">
            <a:extLst>
              <a:ext uri="{FF2B5EF4-FFF2-40B4-BE49-F238E27FC236}">
                <a16:creationId xmlns:a16="http://schemas.microsoft.com/office/drawing/2014/main" id="{AEF709F1-70F2-4CE3-8E58-00792B1B68E0}"/>
              </a:ext>
            </a:extLst>
          </p:cNvPr>
          <p:cNvSpPr>
            <a:spLocks noGrp="1"/>
          </p:cNvSpPr>
          <p:nvPr>
            <p:ph type="title"/>
          </p:nvPr>
        </p:nvSpPr>
        <p:spPr/>
        <p:txBody>
          <a:bodyPr/>
          <a:lstStyle/>
          <a:p>
            <a:r>
              <a:rPr lang="en-US" dirty="0"/>
              <a:t>4. Communicate the plan</a:t>
            </a:r>
          </a:p>
        </p:txBody>
      </p:sp>
      <p:sp>
        <p:nvSpPr>
          <p:cNvPr id="717" name="Shape 717"/>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43</a:t>
            </a:fld>
            <a:endParaRPr lang="en-US" sz="1200">
              <a:solidFill>
                <a:srgbClr val="888888"/>
              </a:solidFill>
              <a:latin typeface="Calibri"/>
              <a:ea typeface="Calibri"/>
              <a:cs typeface="Calibri"/>
              <a:sym typeface="Calibri"/>
            </a:endParaRPr>
          </a:p>
        </p:txBody>
      </p:sp>
      <p:sp>
        <p:nvSpPr>
          <p:cNvPr id="718" name="Shape 718"/>
          <p:cNvSpPr txBox="1"/>
          <p:nvPr/>
        </p:nvSpPr>
        <p:spPr>
          <a:xfrm>
            <a:off x="982640" y="2038350"/>
            <a:ext cx="7162799" cy="2057400"/>
          </a:xfrm>
          <a:prstGeom prst="rect">
            <a:avLst/>
          </a:prstGeom>
          <a:noFill/>
          <a:ln>
            <a:noFill/>
          </a:ln>
        </p:spPr>
        <p:txBody>
          <a:bodyPr lIns="91425" tIns="45700" rIns="91425" bIns="45700" anchor="t" anchorCtr="0">
            <a:noAutofit/>
          </a:bodyPr>
          <a:lstStyle/>
          <a:p>
            <a:pPr marL="800100" marR="0" lvl="0" indent="-457200" algn="ctr" rtl="0">
              <a:lnSpc>
                <a:spcPct val="150000"/>
              </a:lnSpc>
              <a:spcBef>
                <a:spcPts val="0"/>
              </a:spcBef>
              <a:spcAft>
                <a:spcPts val="0"/>
              </a:spcAft>
              <a:buSzPct val="25000"/>
              <a:buNone/>
            </a:pPr>
            <a:r>
              <a:rPr lang="en-US" sz="4600" b="0" i="0" u="none" strike="noStrike" cap="none" dirty="0">
                <a:solidFill>
                  <a:schemeClr val="tx1"/>
                </a:solidFill>
                <a:latin typeface="Garamond" panose="02020404030301010803" pitchFamily="18" charset="0"/>
                <a:sym typeface="Arial"/>
              </a:rPr>
              <a:t>Share the plan.</a:t>
            </a:r>
          </a:p>
          <a:p>
            <a:pPr marL="800100" marR="0" lvl="0" indent="-457200" algn="ctr" rtl="0">
              <a:lnSpc>
                <a:spcPct val="150000"/>
              </a:lnSpc>
              <a:spcBef>
                <a:spcPts val="0"/>
              </a:spcBef>
              <a:spcAft>
                <a:spcPts val="0"/>
              </a:spcAft>
              <a:buSzPct val="25000"/>
              <a:buNone/>
            </a:pPr>
            <a:r>
              <a:rPr lang="en-US" sz="4600" b="0" i="0" u="none" strike="noStrike" cap="none" dirty="0">
                <a:solidFill>
                  <a:schemeClr val="tx1"/>
                </a:solidFill>
                <a:latin typeface="Garamond" panose="02020404030301010803" pitchFamily="18" charset="0"/>
                <a:sym typeface="Arial"/>
              </a:rPr>
              <a:t>Get everyone on board.</a:t>
            </a:r>
          </a:p>
        </p:txBody>
      </p:sp>
      <p:sp>
        <p:nvSpPr>
          <p:cNvPr id="720" name="Shape 720"/>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12</a:t>
            </a:r>
          </a:p>
        </p:txBody>
      </p:sp>
    </p:spTree>
    <p:extLst>
      <p:ext uri="{BB962C8B-B14F-4D97-AF65-F5344CB8AC3E}">
        <p14:creationId xmlns:p14="http://schemas.microsoft.com/office/powerpoint/2010/main" val="3399322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2" name="Title 1">
            <a:extLst>
              <a:ext uri="{FF2B5EF4-FFF2-40B4-BE49-F238E27FC236}">
                <a16:creationId xmlns:a16="http://schemas.microsoft.com/office/drawing/2014/main" id="{AEF709F1-70F2-4CE3-8E58-00792B1B68E0}"/>
              </a:ext>
            </a:extLst>
          </p:cNvPr>
          <p:cNvSpPr>
            <a:spLocks noGrp="1"/>
          </p:cNvSpPr>
          <p:nvPr>
            <p:ph type="title"/>
          </p:nvPr>
        </p:nvSpPr>
        <p:spPr/>
        <p:txBody>
          <a:bodyPr/>
          <a:lstStyle/>
          <a:p>
            <a:r>
              <a:rPr lang="en-US" dirty="0"/>
              <a:t>4. Communicate the plan</a:t>
            </a:r>
          </a:p>
        </p:txBody>
      </p:sp>
      <p:sp>
        <p:nvSpPr>
          <p:cNvPr id="717" name="Shape 717"/>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44</a:t>
            </a:fld>
            <a:endParaRPr lang="en-US" sz="1200">
              <a:solidFill>
                <a:srgbClr val="888888"/>
              </a:solidFill>
              <a:latin typeface="Calibri"/>
              <a:ea typeface="Calibri"/>
              <a:cs typeface="Calibri"/>
              <a:sym typeface="Calibri"/>
            </a:endParaRPr>
          </a:p>
        </p:txBody>
      </p:sp>
      <p:sp>
        <p:nvSpPr>
          <p:cNvPr id="718" name="Shape 718"/>
          <p:cNvSpPr txBox="1"/>
          <p:nvPr/>
        </p:nvSpPr>
        <p:spPr>
          <a:xfrm>
            <a:off x="990601" y="1504950"/>
            <a:ext cx="7162799" cy="2057400"/>
          </a:xfrm>
          <a:prstGeom prst="rect">
            <a:avLst/>
          </a:prstGeom>
          <a:noFill/>
          <a:ln>
            <a:noFill/>
          </a:ln>
        </p:spPr>
        <p:txBody>
          <a:bodyPr lIns="91425" tIns="45700" rIns="91425" bIns="45700" anchor="t" anchorCtr="0">
            <a:noAutofit/>
          </a:bodyPr>
          <a:lstStyle/>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SMART</a:t>
            </a:r>
            <a:r>
              <a:rPr lang="en-US" sz="3600" dirty="0">
                <a:latin typeface="Garamond" panose="02020404030301010803" pitchFamily="18" charset="0"/>
              </a:rPr>
              <a:t> action items: </a:t>
            </a:r>
          </a:p>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S</a:t>
            </a:r>
            <a:r>
              <a:rPr lang="en-US" sz="3600" dirty="0">
                <a:latin typeface="Garamond" panose="02020404030301010803" pitchFamily="18" charset="0"/>
              </a:rPr>
              <a:t>pecific</a:t>
            </a:r>
          </a:p>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M</a:t>
            </a:r>
            <a:r>
              <a:rPr lang="en-US" sz="3600" dirty="0">
                <a:latin typeface="Garamond" panose="02020404030301010803" pitchFamily="18" charset="0"/>
              </a:rPr>
              <a:t>easurable</a:t>
            </a:r>
          </a:p>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A</a:t>
            </a:r>
            <a:r>
              <a:rPr lang="en-US" sz="3600" dirty="0">
                <a:latin typeface="Garamond" panose="02020404030301010803" pitchFamily="18" charset="0"/>
              </a:rPr>
              <a:t>ctionable</a:t>
            </a:r>
          </a:p>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R</a:t>
            </a:r>
            <a:r>
              <a:rPr lang="en-US" sz="3600" dirty="0">
                <a:latin typeface="Garamond" panose="02020404030301010803" pitchFamily="18" charset="0"/>
              </a:rPr>
              <a:t>ealistic</a:t>
            </a:r>
          </a:p>
          <a:p>
            <a:pPr marL="800100" lvl="0" indent="-457200" algn="ctr">
              <a:buSzPct val="25000"/>
            </a:pPr>
            <a:r>
              <a:rPr lang="en-US" sz="3600" u="sng" dirty="0">
                <a:effectLst>
                  <a:outerShdw blurRad="38100" dist="38100" dir="2700000" algn="tl">
                    <a:srgbClr val="000000">
                      <a:alpha val="43137"/>
                    </a:srgbClr>
                  </a:outerShdw>
                </a:effectLst>
                <a:latin typeface="Garamond" panose="02020404030301010803" pitchFamily="18" charset="0"/>
              </a:rPr>
              <a:t>T</a:t>
            </a:r>
            <a:r>
              <a:rPr lang="en-US" sz="3600" dirty="0">
                <a:latin typeface="Garamond" panose="02020404030301010803" pitchFamily="18" charset="0"/>
              </a:rPr>
              <a:t>ime bound</a:t>
            </a:r>
            <a:endParaRPr lang="en-US" sz="3600" b="0" i="0" u="none" strike="noStrike" cap="none" dirty="0">
              <a:solidFill>
                <a:schemeClr val="tx1"/>
              </a:solidFill>
              <a:latin typeface="Garamond" panose="02020404030301010803" pitchFamily="18" charset="0"/>
              <a:sym typeface="Arial"/>
            </a:endParaRPr>
          </a:p>
        </p:txBody>
      </p:sp>
      <p:sp>
        <p:nvSpPr>
          <p:cNvPr id="720" name="Shape 720"/>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12</a:t>
            </a:r>
          </a:p>
        </p:txBody>
      </p:sp>
    </p:spTree>
    <p:extLst>
      <p:ext uri="{BB962C8B-B14F-4D97-AF65-F5344CB8AC3E}">
        <p14:creationId xmlns:p14="http://schemas.microsoft.com/office/powerpoint/2010/main" val="37578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8">
                                            <p:txEl>
                                              <p:pRg st="0" end="0"/>
                                            </p:txEl>
                                          </p:spTgt>
                                        </p:tgtEl>
                                        <p:attrNameLst>
                                          <p:attrName>style.visibility</p:attrName>
                                        </p:attrNameLst>
                                      </p:cBhvr>
                                      <p:to>
                                        <p:strVal val="visible"/>
                                      </p:to>
                                    </p:set>
                                    <p:animEffect transition="in" filter="fade">
                                      <p:cBhvr>
                                        <p:cTn id="7" dur="750"/>
                                        <p:tgtEl>
                                          <p:spTgt spid="718">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18">
                                            <p:txEl>
                                              <p:pRg st="1" end="1"/>
                                            </p:txEl>
                                          </p:spTgt>
                                        </p:tgtEl>
                                        <p:attrNameLst>
                                          <p:attrName>style.visibility</p:attrName>
                                        </p:attrNameLst>
                                      </p:cBhvr>
                                      <p:to>
                                        <p:strVal val="visible"/>
                                      </p:to>
                                    </p:set>
                                    <p:animEffect transition="in" filter="fade">
                                      <p:cBhvr>
                                        <p:cTn id="11" dur="750"/>
                                        <p:tgtEl>
                                          <p:spTgt spid="718">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18">
                                            <p:txEl>
                                              <p:pRg st="2" end="2"/>
                                            </p:txEl>
                                          </p:spTgt>
                                        </p:tgtEl>
                                        <p:attrNameLst>
                                          <p:attrName>style.visibility</p:attrName>
                                        </p:attrNameLst>
                                      </p:cBhvr>
                                      <p:to>
                                        <p:strVal val="visible"/>
                                      </p:to>
                                    </p:set>
                                    <p:animEffect transition="in" filter="fade">
                                      <p:cBhvr>
                                        <p:cTn id="15" dur="750"/>
                                        <p:tgtEl>
                                          <p:spTgt spid="718">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18">
                                            <p:txEl>
                                              <p:pRg st="3" end="3"/>
                                            </p:txEl>
                                          </p:spTgt>
                                        </p:tgtEl>
                                        <p:attrNameLst>
                                          <p:attrName>style.visibility</p:attrName>
                                        </p:attrNameLst>
                                      </p:cBhvr>
                                      <p:to>
                                        <p:strVal val="visible"/>
                                      </p:to>
                                    </p:set>
                                    <p:animEffect transition="in" filter="fade">
                                      <p:cBhvr>
                                        <p:cTn id="19" dur="750"/>
                                        <p:tgtEl>
                                          <p:spTgt spid="718">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18">
                                            <p:txEl>
                                              <p:pRg st="4" end="4"/>
                                            </p:txEl>
                                          </p:spTgt>
                                        </p:tgtEl>
                                        <p:attrNameLst>
                                          <p:attrName>style.visibility</p:attrName>
                                        </p:attrNameLst>
                                      </p:cBhvr>
                                      <p:to>
                                        <p:strVal val="visible"/>
                                      </p:to>
                                    </p:set>
                                    <p:animEffect transition="in" filter="fade">
                                      <p:cBhvr>
                                        <p:cTn id="23" dur="750"/>
                                        <p:tgtEl>
                                          <p:spTgt spid="718">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18">
                                            <p:txEl>
                                              <p:pRg st="5" end="5"/>
                                            </p:txEl>
                                          </p:spTgt>
                                        </p:tgtEl>
                                        <p:attrNameLst>
                                          <p:attrName>style.visibility</p:attrName>
                                        </p:attrNameLst>
                                      </p:cBhvr>
                                      <p:to>
                                        <p:strVal val="visible"/>
                                      </p:to>
                                    </p:set>
                                    <p:animEffect transition="in" filter="fade">
                                      <p:cBhvr>
                                        <p:cTn id="27" dur="750"/>
                                        <p:tgtEl>
                                          <p:spTgt spid="7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Shape 729"/>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45</a:t>
            </a:fld>
            <a:endParaRPr lang="en-US" sz="1200">
              <a:solidFill>
                <a:srgbClr val="888888"/>
              </a:solidFill>
              <a:latin typeface="Calibri"/>
              <a:ea typeface="Calibri"/>
              <a:cs typeface="Calibri"/>
              <a:sym typeface="Calibri"/>
            </a:endParaRPr>
          </a:p>
        </p:txBody>
      </p:sp>
      <p:sp>
        <p:nvSpPr>
          <p:cNvPr id="730" name="Shape 730"/>
          <p:cNvSpPr txBox="1"/>
          <p:nvPr/>
        </p:nvSpPr>
        <p:spPr>
          <a:xfrm>
            <a:off x="1066800" y="1428750"/>
            <a:ext cx="6781800" cy="3200399"/>
          </a:xfrm>
          <a:prstGeom prst="rect">
            <a:avLst/>
          </a:prstGeom>
          <a:noFill/>
          <a:ln>
            <a:noFill/>
          </a:ln>
        </p:spPr>
        <p:txBody>
          <a:bodyPr lIns="91425" tIns="45700" rIns="91425" bIns="45700" anchor="t" anchorCtr="0">
            <a:noAutofit/>
          </a:bodyPr>
          <a:lstStyle/>
          <a:p>
            <a:pPr>
              <a:lnSpc>
                <a:spcPct val="150000"/>
              </a:lnSpc>
              <a:buSzPct val="95000"/>
            </a:pPr>
            <a:r>
              <a:rPr lang="en-US" sz="2800" dirty="0">
                <a:latin typeface="Garamond" panose="02020404030301010803" pitchFamily="18" charset="0"/>
              </a:rPr>
              <a:t>After approval, consider following these steps: </a:t>
            </a:r>
          </a:p>
          <a:p>
            <a:pPr marL="914400" indent="-457200">
              <a:buSzPct val="95000"/>
              <a:buFont typeface="Arial" panose="020B0604020202020204" pitchFamily="34" charset="0"/>
              <a:buChar char="•"/>
            </a:pPr>
            <a:r>
              <a:rPr lang="en-US" sz="2800" dirty="0">
                <a:latin typeface="Garamond" panose="02020404030301010803" pitchFamily="18" charset="0"/>
              </a:rPr>
              <a:t>Assign responsibilities. </a:t>
            </a:r>
          </a:p>
          <a:p>
            <a:pPr marL="914400" indent="-457200">
              <a:buSzPct val="95000"/>
              <a:buFont typeface="Arial" panose="020B0604020202020204" pitchFamily="34" charset="0"/>
              <a:buChar char="•"/>
            </a:pPr>
            <a:r>
              <a:rPr lang="en-US" sz="2800" dirty="0">
                <a:latin typeface="Garamond" panose="02020404030301010803" pitchFamily="18" charset="0"/>
              </a:rPr>
              <a:t>Review or create job positions. </a:t>
            </a:r>
          </a:p>
          <a:p>
            <a:pPr marL="914400" indent="-457200">
              <a:buSzPct val="95000"/>
              <a:buFont typeface="Arial" panose="020B0604020202020204" pitchFamily="34" charset="0"/>
              <a:buChar char="•"/>
            </a:pPr>
            <a:r>
              <a:rPr lang="en-US" sz="2800" dirty="0">
                <a:latin typeface="Garamond" panose="02020404030301010803" pitchFamily="18" charset="0"/>
              </a:rPr>
              <a:t>Invest. </a:t>
            </a:r>
          </a:p>
          <a:p>
            <a:pPr marL="914400" indent="-457200">
              <a:buSzPct val="95000"/>
              <a:buFont typeface="Arial" panose="020B0604020202020204" pitchFamily="34" charset="0"/>
              <a:buChar char="•"/>
            </a:pPr>
            <a:r>
              <a:rPr lang="en-US" sz="2800" dirty="0">
                <a:latin typeface="Garamond" panose="02020404030301010803" pitchFamily="18" charset="0"/>
              </a:rPr>
              <a:t>Regular updates goals. </a:t>
            </a:r>
          </a:p>
          <a:p>
            <a:pPr marL="914400" indent="-457200">
              <a:buSzPct val="95000"/>
              <a:buFont typeface="Arial" panose="020B0604020202020204" pitchFamily="34" charset="0"/>
              <a:buChar char="•"/>
            </a:pPr>
            <a:r>
              <a:rPr lang="en-US" sz="2800" dirty="0">
                <a:latin typeface="Garamond" panose="02020404030301010803" pitchFamily="18" charset="0"/>
              </a:rPr>
              <a:t>Review monthly. </a:t>
            </a:r>
          </a:p>
          <a:p>
            <a:pPr marL="914400" indent="-457200">
              <a:buSzPct val="95000"/>
              <a:buFont typeface="Arial" panose="020B0604020202020204" pitchFamily="34" charset="0"/>
              <a:buChar char="•"/>
            </a:pPr>
            <a:r>
              <a:rPr lang="en-US" sz="2800" dirty="0">
                <a:latin typeface="Garamond" panose="02020404030301010803" pitchFamily="18" charset="0"/>
              </a:rPr>
              <a:t>Keep the plan and milestones visible. </a:t>
            </a:r>
          </a:p>
        </p:txBody>
      </p:sp>
      <p:sp>
        <p:nvSpPr>
          <p:cNvPr id="732" name="Shape 732"/>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12</a:t>
            </a:r>
          </a:p>
        </p:txBody>
      </p:sp>
      <p:sp>
        <p:nvSpPr>
          <p:cNvPr id="10" name="Title 1">
            <a:extLst>
              <a:ext uri="{FF2B5EF4-FFF2-40B4-BE49-F238E27FC236}">
                <a16:creationId xmlns:a16="http://schemas.microsoft.com/office/drawing/2014/main" id="{EBD99CC1-F437-4490-9906-076BD6019F20}"/>
              </a:ext>
            </a:extLst>
          </p:cNvPr>
          <p:cNvSpPr>
            <a:spLocks noGrp="1"/>
          </p:cNvSpPr>
          <p:nvPr>
            <p:ph type="title"/>
          </p:nvPr>
        </p:nvSpPr>
        <p:spPr>
          <a:xfrm>
            <a:off x="1371600" y="285750"/>
            <a:ext cx="7086600" cy="634603"/>
          </a:xfrm>
        </p:spPr>
        <p:txBody>
          <a:bodyPr/>
          <a:lstStyle/>
          <a:p>
            <a:r>
              <a:rPr lang="en-US" dirty="0"/>
              <a:t>5. Implement the plan</a:t>
            </a:r>
          </a:p>
        </p:txBody>
      </p:sp>
    </p:spTree>
    <p:extLst>
      <p:ext uri="{BB962C8B-B14F-4D97-AF65-F5344CB8AC3E}">
        <p14:creationId xmlns:p14="http://schemas.microsoft.com/office/powerpoint/2010/main" val="19432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2" name="Title 1">
            <a:extLst>
              <a:ext uri="{FF2B5EF4-FFF2-40B4-BE49-F238E27FC236}">
                <a16:creationId xmlns:a16="http://schemas.microsoft.com/office/drawing/2014/main" id="{512A6D59-4EF2-4743-B02E-3DFC385625C6}"/>
              </a:ext>
            </a:extLst>
          </p:cNvPr>
          <p:cNvSpPr>
            <a:spLocks noGrp="1"/>
          </p:cNvSpPr>
          <p:nvPr>
            <p:ph type="title"/>
          </p:nvPr>
        </p:nvSpPr>
        <p:spPr/>
        <p:txBody>
          <a:bodyPr/>
          <a:lstStyle/>
          <a:p>
            <a:r>
              <a:rPr lang="en-US" dirty="0"/>
              <a:t>6. Measure results</a:t>
            </a:r>
          </a:p>
        </p:txBody>
      </p:sp>
      <p:sp>
        <p:nvSpPr>
          <p:cNvPr id="741" name="Shape 74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46</a:t>
            </a:fld>
            <a:endParaRPr lang="en-US" sz="1200">
              <a:solidFill>
                <a:srgbClr val="888888"/>
              </a:solidFill>
              <a:latin typeface="Calibri"/>
              <a:ea typeface="Calibri"/>
              <a:cs typeface="Calibri"/>
              <a:sym typeface="Calibri"/>
            </a:endParaRPr>
          </a:p>
        </p:txBody>
      </p:sp>
      <p:sp>
        <p:nvSpPr>
          <p:cNvPr id="742" name="Shape 742"/>
          <p:cNvSpPr txBox="1"/>
          <p:nvPr/>
        </p:nvSpPr>
        <p:spPr>
          <a:xfrm>
            <a:off x="810904" y="2351396"/>
            <a:ext cx="8534399" cy="2811154"/>
          </a:xfrm>
          <a:prstGeom prst="rect">
            <a:avLst/>
          </a:prstGeom>
          <a:noFill/>
          <a:ln>
            <a:noFill/>
          </a:ln>
        </p:spPr>
        <p:txBody>
          <a:bodyPr lIns="91425" tIns="45700" rIns="91425" bIns="45700" anchor="t" anchorCtr="0">
            <a:noAutofit/>
          </a:bodyPr>
          <a:lstStyle/>
          <a:p>
            <a:pPr marL="800100" marR="0" lvl="0" indent="-457200" algn="l" rtl="0">
              <a:spcBef>
                <a:spcPts val="0"/>
              </a:spcBef>
              <a:spcAft>
                <a:spcPts val="0"/>
              </a:spcAft>
              <a:buClr>
                <a:schemeClr val="tx1"/>
              </a:buClr>
              <a:buSzPct val="100000"/>
              <a:buFont typeface="Arial"/>
              <a:buChar char="•"/>
            </a:pPr>
            <a:r>
              <a:rPr lang="en-US" sz="3200" i="0" u="none" strike="noStrike" cap="none" dirty="0">
                <a:solidFill>
                  <a:schemeClr val="tx1"/>
                </a:solidFill>
                <a:latin typeface="Garamond" panose="02020404030301010803" pitchFamily="18" charset="0"/>
                <a:sym typeface="Arial"/>
              </a:rPr>
              <a:t>Use tools to record metrics</a:t>
            </a:r>
          </a:p>
          <a:p>
            <a:pPr marL="800100" marR="0" lvl="0" indent="-457200" algn="l" rtl="0">
              <a:spcBef>
                <a:spcPts val="0"/>
              </a:spcBef>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Assess progress at board and club meetings</a:t>
            </a:r>
          </a:p>
          <a:p>
            <a:pPr marL="800100" marR="0" lvl="0" indent="-457200" algn="l" rtl="0">
              <a:spcBef>
                <a:spcPts val="0"/>
              </a:spcBef>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Review the plan – adjust if needed</a:t>
            </a:r>
          </a:p>
          <a:p>
            <a:pPr marL="800100" marR="0" lvl="0" indent="-457200" algn="l" rtl="0">
              <a:spcBef>
                <a:spcPts val="0"/>
              </a:spcBef>
              <a:spcAft>
                <a:spcPts val="0"/>
              </a:spcAft>
              <a:buClr>
                <a:schemeClr val="tx1"/>
              </a:buClr>
              <a:buSzPct val="100000"/>
              <a:buFont typeface="Arial"/>
              <a:buChar char="•"/>
            </a:pPr>
            <a:r>
              <a:rPr lang="en-US" sz="3200" dirty="0">
                <a:solidFill>
                  <a:schemeClr val="tx1"/>
                </a:solidFill>
                <a:latin typeface="Garamond" panose="02020404030301010803" pitchFamily="18" charset="0"/>
                <a:sym typeface="Arial"/>
              </a:rPr>
              <a:t>Share results and lessons learned</a:t>
            </a:r>
          </a:p>
        </p:txBody>
      </p:sp>
      <p:sp>
        <p:nvSpPr>
          <p:cNvPr id="743" name="Shape 743"/>
          <p:cNvSpPr txBox="1"/>
          <p:nvPr/>
        </p:nvSpPr>
        <p:spPr>
          <a:xfrm>
            <a:off x="-56864" y="1485900"/>
            <a:ext cx="8444551" cy="857250"/>
          </a:xfrm>
          <a:prstGeom prst="rect">
            <a:avLst/>
          </a:prstGeom>
          <a:noFill/>
          <a:ln>
            <a:noFill/>
          </a:ln>
        </p:spPr>
        <p:txBody>
          <a:bodyPr lIns="91425" tIns="45700" rIns="91425" bIns="45700" anchor="ctr" anchorCtr="0">
            <a:noAutofit/>
          </a:bodyPr>
          <a:lstStyle/>
          <a:p>
            <a:pPr marL="800100" marR="0" lvl="0" indent="-457200" algn="ctr" rtl="0">
              <a:lnSpc>
                <a:spcPct val="150000"/>
              </a:lnSpc>
              <a:spcBef>
                <a:spcPts val="0"/>
              </a:spcBef>
              <a:spcAft>
                <a:spcPts val="0"/>
              </a:spcAft>
              <a:buSzPct val="25000"/>
              <a:buNone/>
            </a:pPr>
            <a:r>
              <a:rPr lang="en-US" sz="4400" i="0" u="none" strike="noStrike" cap="none" dirty="0">
                <a:solidFill>
                  <a:schemeClr val="tx1"/>
                </a:solidFill>
                <a:latin typeface="Garamond" panose="02020404030301010803" pitchFamily="18" charset="0"/>
                <a:sym typeface="Arial"/>
              </a:rPr>
              <a:t>Track outcomes not outputs</a:t>
            </a:r>
          </a:p>
        </p:txBody>
      </p:sp>
      <p:sp>
        <p:nvSpPr>
          <p:cNvPr id="745" name="Shape 745"/>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a:solidFill>
                  <a:srgbClr val="FFFFFF"/>
                </a:solidFill>
                <a:latin typeface="Arial"/>
                <a:ea typeface="Arial"/>
                <a:cs typeface="Arial"/>
                <a:sym typeface="Arial"/>
              </a:rPr>
              <a:t>13</a:t>
            </a:r>
          </a:p>
        </p:txBody>
      </p:sp>
    </p:spTree>
    <p:extLst>
      <p:ext uri="{BB962C8B-B14F-4D97-AF65-F5344CB8AC3E}">
        <p14:creationId xmlns:p14="http://schemas.microsoft.com/office/powerpoint/2010/main" val="2564451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4" name="Title 3">
            <a:extLst>
              <a:ext uri="{FF2B5EF4-FFF2-40B4-BE49-F238E27FC236}">
                <a16:creationId xmlns:a16="http://schemas.microsoft.com/office/drawing/2014/main" id="{A9F9333C-63EC-48FC-B2FF-AC1633901683}"/>
              </a:ext>
            </a:extLst>
          </p:cNvPr>
          <p:cNvSpPr>
            <a:spLocks noGrp="1"/>
          </p:cNvSpPr>
          <p:nvPr>
            <p:ph type="title"/>
          </p:nvPr>
        </p:nvSpPr>
        <p:spPr/>
        <p:txBody>
          <a:bodyPr/>
          <a:lstStyle/>
          <a:p>
            <a:r>
              <a:rPr lang="en-US" dirty="0"/>
              <a:t>Plan alternate routes</a:t>
            </a:r>
          </a:p>
        </p:txBody>
      </p:sp>
      <p:sp>
        <p:nvSpPr>
          <p:cNvPr id="754" name="Shape 754"/>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47</a:t>
            </a:fld>
            <a:endParaRPr lang="en-US" sz="1200" dirty="0">
              <a:solidFill>
                <a:srgbClr val="888888"/>
              </a:solidFill>
              <a:latin typeface="Calibri"/>
              <a:ea typeface="Calibri"/>
              <a:cs typeface="Calibri"/>
              <a:sym typeface="Calibri"/>
            </a:endParaRPr>
          </a:p>
        </p:txBody>
      </p:sp>
      <p:sp>
        <p:nvSpPr>
          <p:cNvPr id="755" name="Shape 755"/>
          <p:cNvSpPr txBox="1"/>
          <p:nvPr/>
        </p:nvSpPr>
        <p:spPr>
          <a:xfrm>
            <a:off x="609600" y="1352550"/>
            <a:ext cx="8915400" cy="2971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What do you see as your roadblocks? </a:t>
            </a: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What will stop you from succeeding?</a:t>
            </a: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What can you do about it?</a:t>
            </a:r>
          </a:p>
          <a:p>
            <a:pPr marL="0" marR="0" lvl="0" indent="0" algn="l" rtl="0">
              <a:spcBef>
                <a:spcPts val="0"/>
              </a:spcBef>
              <a:spcAft>
                <a:spcPts val="0"/>
              </a:spcAft>
              <a:buNone/>
            </a:pPr>
            <a:endParaRPr sz="1600" dirty="0">
              <a:solidFill>
                <a:schemeClr val="tx1"/>
              </a:solidFill>
              <a:latin typeface="Garamond" panose="02020404030301010803" pitchFamily="18" charset="0"/>
              <a:sym typeface="Arial"/>
            </a:endParaRP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Evaluate your club’s plan; going the wrong direction?</a:t>
            </a: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Revisit your strategy or reconsider milestones.  </a:t>
            </a:r>
          </a:p>
          <a:p>
            <a:pPr marL="0" marR="0" lvl="0" indent="0" algn="l" rtl="0">
              <a:spcBef>
                <a:spcPts val="0"/>
              </a:spcBef>
              <a:spcAft>
                <a:spcPts val="0"/>
              </a:spcAft>
              <a:buNone/>
            </a:pPr>
            <a:endParaRPr sz="1600" dirty="0">
              <a:solidFill>
                <a:schemeClr val="tx1"/>
              </a:solidFill>
              <a:latin typeface="Garamond" panose="02020404030301010803" pitchFamily="18" charset="0"/>
              <a:sym typeface="Arial"/>
            </a:endParaRP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Communicate your evaluation results. </a:t>
            </a: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Who might benefit from what you’ve learned? </a:t>
            </a:r>
          </a:p>
          <a:p>
            <a:pPr marL="0" marR="0" lvl="0" indent="0" algn="l" rtl="0">
              <a:spcBef>
                <a:spcPts val="0"/>
              </a:spcBef>
              <a:spcAft>
                <a:spcPts val="0"/>
              </a:spcAft>
              <a:buNone/>
            </a:pPr>
            <a:endParaRPr sz="2800" dirty="0">
              <a:solidFill>
                <a:schemeClr val="tx1"/>
              </a:solidFill>
              <a:latin typeface="Garamond" panose="02020404030301010803" pitchFamily="18" charset="0"/>
              <a:sym typeface="Arial"/>
            </a:endParaRPr>
          </a:p>
          <a:p>
            <a:pPr marL="800100" marR="0" lvl="0" indent="-457200" algn="l" rtl="0">
              <a:lnSpc>
                <a:spcPct val="150000"/>
              </a:lnSpc>
              <a:spcBef>
                <a:spcPts val="0"/>
              </a:spcBef>
              <a:spcAft>
                <a:spcPts val="0"/>
              </a:spcAft>
              <a:buNone/>
            </a:pPr>
            <a:endParaRPr sz="2800" b="0" i="0" u="none" strike="noStrike" cap="none" dirty="0">
              <a:solidFill>
                <a:schemeClr val="tx1"/>
              </a:solidFill>
              <a:latin typeface="Garamond" panose="02020404030301010803" pitchFamily="18" charset="0"/>
              <a:sym typeface="Arial"/>
            </a:endParaRPr>
          </a:p>
        </p:txBody>
      </p:sp>
      <p:sp>
        <p:nvSpPr>
          <p:cNvPr id="757" name="Shape 757"/>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13</a:t>
            </a:r>
          </a:p>
        </p:txBody>
      </p:sp>
    </p:spTree>
    <p:extLst>
      <p:ext uri="{BB962C8B-B14F-4D97-AF65-F5344CB8AC3E}">
        <p14:creationId xmlns:p14="http://schemas.microsoft.com/office/powerpoint/2010/main" val="38339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
                                            <p:txEl>
                                              <p:pRg st="0" end="0"/>
                                            </p:txEl>
                                          </p:spTgt>
                                        </p:tgtEl>
                                        <p:attrNameLst>
                                          <p:attrName>style.visibility</p:attrName>
                                        </p:attrNameLst>
                                      </p:cBhvr>
                                      <p:to>
                                        <p:strVal val="visible"/>
                                      </p:to>
                                    </p:set>
                                    <p:animEffect transition="in" filter="fade">
                                      <p:cBhvr>
                                        <p:cTn id="7" dur="1000"/>
                                        <p:tgtEl>
                                          <p:spTgt spid="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5">
                                            <p:txEl>
                                              <p:pRg st="1" end="1"/>
                                            </p:txEl>
                                          </p:spTgt>
                                        </p:tgtEl>
                                        <p:attrNameLst>
                                          <p:attrName>style.visibility</p:attrName>
                                        </p:attrNameLst>
                                      </p:cBhvr>
                                      <p:to>
                                        <p:strVal val="visible"/>
                                      </p:to>
                                    </p:set>
                                    <p:animEffect transition="in" filter="fade">
                                      <p:cBhvr>
                                        <p:cTn id="12" dur="1000"/>
                                        <p:tgtEl>
                                          <p:spTgt spid="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5">
                                            <p:txEl>
                                              <p:pRg st="2" end="2"/>
                                            </p:txEl>
                                          </p:spTgt>
                                        </p:tgtEl>
                                        <p:attrNameLst>
                                          <p:attrName>style.visibility</p:attrName>
                                        </p:attrNameLst>
                                      </p:cBhvr>
                                      <p:to>
                                        <p:strVal val="visible"/>
                                      </p:to>
                                    </p:set>
                                    <p:animEffect transition="in" filter="fade">
                                      <p:cBhvr>
                                        <p:cTn id="17" dur="1000"/>
                                        <p:tgtEl>
                                          <p:spTgt spid="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5">
                                            <p:txEl>
                                              <p:pRg st="3" end="3"/>
                                            </p:txEl>
                                          </p:spTgt>
                                        </p:tgtEl>
                                        <p:attrNameLst>
                                          <p:attrName>style.visibility</p:attrName>
                                        </p:attrNameLst>
                                      </p:cBhvr>
                                      <p:to>
                                        <p:strVal val="visible"/>
                                      </p:to>
                                    </p:set>
                                    <p:animEffect transition="in" filter="fade">
                                      <p:cBhvr>
                                        <p:cTn id="22" dur="1000"/>
                                        <p:tgtEl>
                                          <p:spTgt spid="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5">
                                            <p:txEl>
                                              <p:pRg st="4" end="4"/>
                                            </p:txEl>
                                          </p:spTgt>
                                        </p:tgtEl>
                                        <p:attrNameLst>
                                          <p:attrName>style.visibility</p:attrName>
                                        </p:attrNameLst>
                                      </p:cBhvr>
                                      <p:to>
                                        <p:strVal val="visible"/>
                                      </p:to>
                                    </p:set>
                                    <p:animEffect transition="in" filter="fade">
                                      <p:cBhvr>
                                        <p:cTn id="27" dur="1000"/>
                                        <p:tgtEl>
                                          <p:spTgt spid="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
                                            <p:txEl>
                                              <p:pRg st="5" end="5"/>
                                            </p:txEl>
                                          </p:spTgt>
                                        </p:tgtEl>
                                        <p:attrNameLst>
                                          <p:attrName>style.visibility</p:attrName>
                                        </p:attrNameLst>
                                      </p:cBhvr>
                                      <p:to>
                                        <p:strVal val="visible"/>
                                      </p:to>
                                    </p:set>
                                    <p:animEffect transition="in" filter="fade">
                                      <p:cBhvr>
                                        <p:cTn id="32" dur="1000"/>
                                        <p:tgtEl>
                                          <p:spTgt spid="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5">
                                            <p:txEl>
                                              <p:pRg st="6" end="6"/>
                                            </p:txEl>
                                          </p:spTgt>
                                        </p:tgtEl>
                                        <p:attrNameLst>
                                          <p:attrName>style.visibility</p:attrName>
                                        </p:attrNameLst>
                                      </p:cBhvr>
                                      <p:to>
                                        <p:strVal val="visible"/>
                                      </p:to>
                                    </p:set>
                                    <p:animEffect transition="in" filter="fade">
                                      <p:cBhvr>
                                        <p:cTn id="37" dur="1000"/>
                                        <p:tgtEl>
                                          <p:spTgt spid="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xEl>
                                              <p:pRg st="7" end="7"/>
                                            </p:txEl>
                                          </p:spTgt>
                                        </p:tgtEl>
                                        <p:attrNameLst>
                                          <p:attrName>style.visibility</p:attrName>
                                        </p:attrNameLst>
                                      </p:cBhvr>
                                      <p:to>
                                        <p:strVal val="visible"/>
                                      </p:to>
                                    </p:set>
                                    <p:animEffect transition="in" filter="fade">
                                      <p:cBhvr>
                                        <p:cTn id="42" dur="1000"/>
                                        <p:tgtEl>
                                          <p:spTgt spid="7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5">
                                            <p:txEl>
                                              <p:pRg st="8" end="8"/>
                                            </p:txEl>
                                          </p:spTgt>
                                        </p:tgtEl>
                                        <p:attrNameLst>
                                          <p:attrName>style.visibility</p:attrName>
                                        </p:attrNameLst>
                                      </p:cBhvr>
                                      <p:to>
                                        <p:strVal val="visible"/>
                                      </p:to>
                                    </p:set>
                                    <p:animEffect transition="in" filter="fade">
                                      <p:cBhvr>
                                        <p:cTn id="47" dur="1000"/>
                                        <p:tgtEl>
                                          <p:spTgt spid="7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5">
                                            <p:txEl>
                                              <p:pRg st="9" end="9"/>
                                            </p:txEl>
                                          </p:spTgt>
                                        </p:tgtEl>
                                        <p:attrNameLst>
                                          <p:attrName>style.visibility</p:attrName>
                                        </p:attrNameLst>
                                      </p:cBhvr>
                                      <p:to>
                                        <p:strVal val="visible"/>
                                      </p:to>
                                    </p:set>
                                    <p:animEffect transition="in" filter="fade">
                                      <p:cBhvr>
                                        <p:cTn id="52" dur="1000"/>
                                        <p:tgtEl>
                                          <p:spTgt spid="75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5">
                                            <p:txEl>
                                              <p:pRg st="10" end="10"/>
                                            </p:txEl>
                                          </p:spTgt>
                                        </p:tgtEl>
                                        <p:attrNameLst>
                                          <p:attrName>style.visibility</p:attrName>
                                        </p:attrNameLst>
                                      </p:cBhvr>
                                      <p:to>
                                        <p:strVal val="visible"/>
                                      </p:to>
                                    </p:set>
                                    <p:animEffect transition="in" filter="fade">
                                      <p:cBhvr>
                                        <p:cTn id="57" dur="1000"/>
                                        <p:tgtEl>
                                          <p:spTgt spid="7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2" name="Title 1">
            <a:extLst>
              <a:ext uri="{FF2B5EF4-FFF2-40B4-BE49-F238E27FC236}">
                <a16:creationId xmlns:a16="http://schemas.microsoft.com/office/drawing/2014/main" id="{6A780C90-4C0B-41B7-870C-E8043087D53B}"/>
              </a:ext>
            </a:extLst>
          </p:cNvPr>
          <p:cNvSpPr>
            <a:spLocks noGrp="1"/>
          </p:cNvSpPr>
          <p:nvPr>
            <p:ph type="title"/>
          </p:nvPr>
        </p:nvSpPr>
        <p:spPr/>
        <p:txBody>
          <a:bodyPr/>
          <a:lstStyle/>
          <a:p>
            <a:r>
              <a:rPr lang="en-US" dirty="0"/>
              <a:t>7. Celebrate </a:t>
            </a:r>
            <a:r>
              <a:rPr lang="en-US" dirty="0" err="1"/>
              <a:t>sucess</a:t>
            </a:r>
            <a:endParaRPr lang="en-US" dirty="0"/>
          </a:p>
        </p:txBody>
      </p:sp>
      <p:sp>
        <p:nvSpPr>
          <p:cNvPr id="766" name="Shape 766"/>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48</a:t>
            </a:fld>
            <a:endParaRPr lang="en-US" sz="1200">
              <a:solidFill>
                <a:srgbClr val="888888"/>
              </a:solidFill>
              <a:latin typeface="Calibri"/>
              <a:ea typeface="Calibri"/>
              <a:cs typeface="Calibri"/>
              <a:sym typeface="Calibri"/>
            </a:endParaRPr>
          </a:p>
        </p:txBody>
      </p:sp>
      <p:sp>
        <p:nvSpPr>
          <p:cNvPr id="767" name="Shape 767"/>
          <p:cNvSpPr txBox="1"/>
          <p:nvPr/>
        </p:nvSpPr>
        <p:spPr>
          <a:xfrm>
            <a:off x="838200" y="1390651"/>
            <a:ext cx="7391399"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Remember to celebrate! </a:t>
            </a:r>
          </a:p>
          <a:p>
            <a:pPr marL="0" marR="0" lvl="0" indent="0" algn="l" rtl="0">
              <a:spcBef>
                <a:spcPts val="0"/>
              </a:spcBef>
              <a:spcAft>
                <a:spcPts val="0"/>
              </a:spcAft>
              <a:buSzPct val="25000"/>
              <a:buNone/>
            </a:pPr>
            <a:r>
              <a:rPr lang="en-US" sz="2800" dirty="0">
                <a:solidFill>
                  <a:schemeClr val="tx1"/>
                </a:solidFill>
                <a:latin typeface="Garamond" panose="02020404030301010803" pitchFamily="18" charset="0"/>
                <a:sym typeface="Arial"/>
              </a:rPr>
              <a:t>You, your members and partners have worked hard.</a:t>
            </a:r>
          </a:p>
          <a:p>
            <a:pPr marL="0" marR="0" lvl="0" indent="0" algn="l" rtl="0">
              <a:spcBef>
                <a:spcPts val="0"/>
              </a:spcBef>
              <a:spcAft>
                <a:spcPts val="0"/>
              </a:spcAft>
              <a:buNone/>
            </a:pPr>
            <a:endParaRPr sz="2800" dirty="0">
              <a:solidFill>
                <a:schemeClr val="tx1"/>
              </a:solidFill>
              <a:latin typeface="Garamond" panose="02020404030301010803" pitchFamily="18" charset="0"/>
              <a:sym typeface="Arial"/>
            </a:endParaRPr>
          </a:p>
          <a:p>
            <a:pPr marL="0" marR="0" lvl="0" indent="0" algn="ctr" rtl="0">
              <a:spcBef>
                <a:spcPts val="0"/>
              </a:spcBef>
              <a:spcAft>
                <a:spcPts val="0"/>
              </a:spcAft>
              <a:buSzPct val="25000"/>
              <a:buNone/>
            </a:pPr>
            <a:r>
              <a:rPr lang="en-US" sz="4400" dirty="0">
                <a:solidFill>
                  <a:schemeClr val="tx1"/>
                </a:solidFill>
                <a:latin typeface="Garamond" panose="02020404030301010803" pitchFamily="18" charset="0"/>
                <a:sym typeface="Arial"/>
              </a:rPr>
              <a:t>Recognize them!</a:t>
            </a:r>
          </a:p>
          <a:p>
            <a:pPr marL="0" marR="0" lvl="0" indent="0" algn="ctr" rtl="0">
              <a:spcBef>
                <a:spcPts val="0"/>
              </a:spcBef>
              <a:spcAft>
                <a:spcPts val="0"/>
              </a:spcAft>
              <a:buSzPct val="25000"/>
              <a:buNone/>
            </a:pPr>
            <a:r>
              <a:rPr lang="en-US" sz="4400" b="0" i="0" u="none" strike="noStrike" cap="none" dirty="0">
                <a:solidFill>
                  <a:schemeClr val="tx1"/>
                </a:solidFill>
                <a:latin typeface="Garamond" panose="02020404030301010803" pitchFamily="18" charset="0"/>
                <a:sym typeface="Arial"/>
              </a:rPr>
              <a:t>Celebrate them!</a:t>
            </a:r>
          </a:p>
        </p:txBody>
      </p:sp>
      <p:sp>
        <p:nvSpPr>
          <p:cNvPr id="769" name="Shape 769"/>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13</a:t>
            </a:r>
          </a:p>
        </p:txBody>
      </p:sp>
    </p:spTree>
    <p:extLst>
      <p:ext uri="{BB962C8B-B14F-4D97-AF65-F5344CB8AC3E}">
        <p14:creationId xmlns:p14="http://schemas.microsoft.com/office/powerpoint/2010/main" val="19604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7">
                                            <p:txEl>
                                              <p:pRg st="0" end="0"/>
                                            </p:txEl>
                                          </p:spTgt>
                                        </p:tgtEl>
                                        <p:attrNameLst>
                                          <p:attrName>style.visibility</p:attrName>
                                        </p:attrNameLst>
                                      </p:cBhvr>
                                      <p:to>
                                        <p:strVal val="visible"/>
                                      </p:to>
                                    </p:set>
                                    <p:animEffect transition="in" filter="fade">
                                      <p:cBhvr>
                                        <p:cTn id="7" dur="2000"/>
                                        <p:tgtEl>
                                          <p:spTgt spid="7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7">
                                            <p:txEl>
                                              <p:pRg st="1" end="1"/>
                                            </p:txEl>
                                          </p:spTgt>
                                        </p:tgtEl>
                                        <p:attrNameLst>
                                          <p:attrName>style.visibility</p:attrName>
                                        </p:attrNameLst>
                                      </p:cBhvr>
                                      <p:to>
                                        <p:strVal val="visible"/>
                                      </p:to>
                                    </p:set>
                                    <p:animEffect transition="in" filter="fade">
                                      <p:cBhvr>
                                        <p:cTn id="12" dur="2000"/>
                                        <p:tgtEl>
                                          <p:spTgt spid="7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7">
                                            <p:txEl>
                                              <p:pRg st="3" end="3"/>
                                            </p:txEl>
                                          </p:spTgt>
                                        </p:tgtEl>
                                        <p:attrNameLst>
                                          <p:attrName>style.visibility</p:attrName>
                                        </p:attrNameLst>
                                      </p:cBhvr>
                                      <p:to>
                                        <p:strVal val="visible"/>
                                      </p:to>
                                    </p:set>
                                    <p:animEffect transition="in" filter="fade">
                                      <p:cBhvr>
                                        <p:cTn id="17" dur="2000"/>
                                        <p:tgtEl>
                                          <p:spTgt spid="7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7">
                                            <p:txEl>
                                              <p:pRg st="4" end="4"/>
                                            </p:txEl>
                                          </p:spTgt>
                                        </p:tgtEl>
                                        <p:attrNameLst>
                                          <p:attrName>style.visibility</p:attrName>
                                        </p:attrNameLst>
                                      </p:cBhvr>
                                      <p:to>
                                        <p:strVal val="visible"/>
                                      </p:to>
                                    </p:set>
                                    <p:animEffect transition="in" filter="fade">
                                      <p:cBhvr>
                                        <p:cTn id="22" dur="2000"/>
                                        <p:tgtEl>
                                          <p:spTgt spid="7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00" name="Shape 400"/>
          <p:cNvPicPr preferRelativeResize="0">
            <a:picLocks noChangeAspect="1"/>
          </p:cNvPicPr>
          <p:nvPr/>
        </p:nvPicPr>
        <p:blipFill rotWithShape="1">
          <a:blip r:embed="rId3">
            <a:alphaModFix/>
          </a:blip>
          <a:srcRect/>
          <a:stretch/>
        </p:blipFill>
        <p:spPr>
          <a:xfrm>
            <a:off x="1206501" y="1139190"/>
            <a:ext cx="2168935" cy="4023360"/>
          </a:xfrm>
          <a:prstGeom prst="rect">
            <a:avLst/>
          </a:prstGeom>
          <a:noFill/>
          <a:ln>
            <a:noFill/>
          </a:ln>
        </p:spPr>
      </p:pic>
      <p:sp>
        <p:nvSpPr>
          <p:cNvPr id="4" name="Title 3">
            <a:extLst>
              <a:ext uri="{FF2B5EF4-FFF2-40B4-BE49-F238E27FC236}">
                <a16:creationId xmlns:a16="http://schemas.microsoft.com/office/drawing/2014/main" id="{1650A0A2-D9AB-4F85-BF65-6C28D8B076AE}"/>
              </a:ext>
            </a:extLst>
          </p:cNvPr>
          <p:cNvSpPr>
            <a:spLocks noGrp="1"/>
          </p:cNvSpPr>
          <p:nvPr>
            <p:ph type="title"/>
          </p:nvPr>
        </p:nvSpPr>
        <p:spPr/>
        <p:txBody>
          <a:bodyPr/>
          <a:lstStyle/>
          <a:p>
            <a:r>
              <a:rPr lang="en-US" dirty="0"/>
              <a:t>The four priority areas</a:t>
            </a:r>
          </a:p>
        </p:txBody>
      </p:sp>
      <p:pic>
        <p:nvPicPr>
          <p:cNvPr id="9" name="Picture 8">
            <a:extLst>
              <a:ext uri="{FF2B5EF4-FFF2-40B4-BE49-F238E27FC236}">
                <a16:creationId xmlns:a16="http://schemas.microsoft.com/office/drawing/2014/main" id="{66D02A08-A7A6-42C8-861C-DC0C36A6F6A2}"/>
              </a:ext>
            </a:extLst>
          </p:cNvPr>
          <p:cNvPicPr>
            <a:picLocks noChangeAspect="1"/>
          </p:cNvPicPr>
          <p:nvPr/>
        </p:nvPicPr>
        <p:blipFill>
          <a:blip r:embed="rId4"/>
          <a:stretch>
            <a:fillRect/>
          </a:stretch>
        </p:blipFill>
        <p:spPr>
          <a:xfrm>
            <a:off x="4419600" y="864865"/>
            <a:ext cx="4572009" cy="4572009"/>
          </a:xfrm>
          <a:prstGeom prst="rect">
            <a:avLst/>
          </a:prstGeom>
        </p:spPr>
      </p:pic>
    </p:spTree>
    <p:extLst>
      <p:ext uri="{BB962C8B-B14F-4D97-AF65-F5344CB8AC3E}">
        <p14:creationId xmlns:p14="http://schemas.microsoft.com/office/powerpoint/2010/main" val="30865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400"/>
                                        </p:tgtEl>
                                        <p:attrNameLst>
                                          <p:attrName>style.visibility</p:attrName>
                                        </p:attrNameLst>
                                      </p:cBhvr>
                                      <p:to>
                                        <p:strVal val="visible"/>
                                      </p:to>
                                    </p:set>
                                    <p:animEffect transition="in" filter="wipe(down)">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itle 1">
            <a:extLst>
              <a:ext uri="{FF2B5EF4-FFF2-40B4-BE49-F238E27FC236}">
                <a16:creationId xmlns:a16="http://schemas.microsoft.com/office/drawing/2014/main" id="{CA6C60E7-95CA-4659-AC02-076D3D4BA653}"/>
              </a:ext>
            </a:extLst>
          </p:cNvPr>
          <p:cNvSpPr>
            <a:spLocks noGrp="1"/>
          </p:cNvSpPr>
          <p:nvPr>
            <p:ph type="title"/>
          </p:nvPr>
        </p:nvSpPr>
        <p:spPr>
          <a:xfrm>
            <a:off x="1371600" y="285750"/>
            <a:ext cx="7086600" cy="634603"/>
          </a:xfrm>
        </p:spPr>
        <p:txBody>
          <a:bodyPr/>
          <a:lstStyle/>
          <a:p>
            <a:r>
              <a:rPr lang="en-US" dirty="0"/>
              <a:t>1. Create the vision</a:t>
            </a:r>
          </a:p>
        </p:txBody>
      </p:sp>
      <p:sp>
        <p:nvSpPr>
          <p:cNvPr id="192" name="Shape 192"/>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sp>
        <p:nvSpPr>
          <p:cNvPr id="194" name="Shape 194"/>
          <p:cNvSpPr txBox="1"/>
          <p:nvPr/>
        </p:nvSpPr>
        <p:spPr>
          <a:xfrm>
            <a:off x="342900" y="1581150"/>
            <a:ext cx="8458200" cy="2825389"/>
          </a:xfrm>
          <a:prstGeom prst="rect">
            <a:avLst/>
          </a:prstGeom>
          <a:noFill/>
          <a:ln>
            <a:noFill/>
          </a:ln>
        </p:spPr>
        <p:txBody>
          <a:bodyPr lIns="91425" tIns="45700" rIns="91425" bIns="45700" anchor="t" anchorCtr="0">
            <a:noAutofit/>
          </a:bodyPr>
          <a:lstStyle/>
          <a:p>
            <a:pPr marL="171450" marR="0" lvl="0" indent="-171450" algn="ctr" rtl="0">
              <a:spcBef>
                <a:spcPts val="0"/>
              </a:spcBef>
              <a:spcAft>
                <a:spcPts val="0"/>
              </a:spcAft>
              <a:buSzPct val="25000"/>
              <a:buNone/>
            </a:pPr>
            <a:r>
              <a:rPr lang="en-US" sz="4800" dirty="0">
                <a:solidFill>
                  <a:schemeClr val="tx1"/>
                </a:solidFill>
                <a:latin typeface="Garamond" panose="02020404030301010803" pitchFamily="18" charset="0"/>
                <a:sym typeface="Arial"/>
              </a:rPr>
              <a:t>Start with the end in mind.</a:t>
            </a:r>
          </a:p>
          <a:p>
            <a:pPr marL="171450" marR="0" lvl="0" indent="-171450" algn="ctr" rtl="0">
              <a:spcBef>
                <a:spcPts val="400"/>
              </a:spcBef>
              <a:spcAft>
                <a:spcPts val="0"/>
              </a:spcAft>
              <a:buSzPct val="25000"/>
              <a:buNone/>
            </a:pPr>
            <a:r>
              <a:rPr lang="en-US" sz="2000" dirty="0">
                <a:solidFill>
                  <a:schemeClr val="tx1"/>
                </a:solidFill>
                <a:latin typeface="Garamond" panose="02020404030301010803" pitchFamily="18" charset="0"/>
                <a:sym typeface="Arial"/>
              </a:rPr>
              <a:t>   </a:t>
            </a:r>
          </a:p>
          <a:p>
            <a:pPr marL="171450" marR="0" lvl="0" indent="-171450" algn="ctr" rtl="0">
              <a:spcBef>
                <a:spcPts val="960"/>
              </a:spcBef>
              <a:spcAft>
                <a:spcPts val="0"/>
              </a:spcAft>
              <a:buSzPct val="25000"/>
              <a:buNone/>
            </a:pPr>
            <a:r>
              <a:rPr lang="en-US" sz="4800" dirty="0">
                <a:solidFill>
                  <a:schemeClr val="tx1"/>
                </a:solidFill>
                <a:latin typeface="Garamond" panose="02020404030301010803" pitchFamily="18" charset="0"/>
                <a:sym typeface="Arial"/>
              </a:rPr>
              <a:t>Know where you want to go </a:t>
            </a:r>
            <a:r>
              <a:rPr lang="en-US" sz="4800" u="sng" dirty="0">
                <a:solidFill>
                  <a:schemeClr val="tx1"/>
                </a:solidFill>
                <a:latin typeface="Garamond" panose="02020404030301010803" pitchFamily="18" charset="0"/>
                <a:sym typeface="Arial"/>
              </a:rPr>
              <a:t>before</a:t>
            </a:r>
            <a:r>
              <a:rPr lang="en-US" sz="4800" dirty="0">
                <a:solidFill>
                  <a:schemeClr val="tx1"/>
                </a:solidFill>
                <a:latin typeface="Garamond" panose="02020404030301010803" pitchFamily="18" charset="0"/>
                <a:sym typeface="Arial"/>
              </a:rPr>
              <a:t> you develop your plan.</a:t>
            </a:r>
          </a:p>
        </p:txBody>
      </p:sp>
      <p:sp>
        <p:nvSpPr>
          <p:cNvPr id="195" name="Shape 195"/>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dirty="0">
                <a:solidFill>
                  <a:srgbClr val="FFFFFF"/>
                </a:solidFill>
                <a:latin typeface="Arial"/>
                <a:ea typeface="Arial"/>
                <a:cs typeface="Arial"/>
                <a:sym typeface="Arial"/>
              </a:rPr>
              <a:t>2</a:t>
            </a:r>
          </a:p>
        </p:txBody>
      </p:sp>
    </p:spTree>
    <p:extLst>
      <p:ext uri="{BB962C8B-B14F-4D97-AF65-F5344CB8AC3E}">
        <p14:creationId xmlns:p14="http://schemas.microsoft.com/office/powerpoint/2010/main" val="1629889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2" name="Title 1">
            <a:extLst>
              <a:ext uri="{FF2B5EF4-FFF2-40B4-BE49-F238E27FC236}">
                <a16:creationId xmlns:a16="http://schemas.microsoft.com/office/drawing/2014/main" id="{FD183CA1-8824-4D5B-9339-35B1EB4C7613}"/>
              </a:ext>
            </a:extLst>
          </p:cNvPr>
          <p:cNvSpPr>
            <a:spLocks noGrp="1"/>
          </p:cNvSpPr>
          <p:nvPr>
            <p:ph type="title"/>
          </p:nvPr>
        </p:nvSpPr>
        <p:spPr/>
        <p:txBody>
          <a:bodyPr/>
          <a:lstStyle/>
          <a:p>
            <a:r>
              <a:rPr lang="en-US" dirty="0"/>
              <a:t>Next steps</a:t>
            </a:r>
          </a:p>
        </p:txBody>
      </p:sp>
      <p:sp>
        <p:nvSpPr>
          <p:cNvPr id="788" name="Shape 788"/>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50</a:t>
            </a:fld>
            <a:endParaRPr lang="en-US" sz="1200">
              <a:solidFill>
                <a:srgbClr val="888888"/>
              </a:solidFill>
              <a:latin typeface="Calibri"/>
              <a:ea typeface="Calibri"/>
              <a:cs typeface="Calibri"/>
              <a:sym typeface="Calibri"/>
            </a:endParaRPr>
          </a:p>
        </p:txBody>
      </p:sp>
      <p:sp>
        <p:nvSpPr>
          <p:cNvPr id="789" name="Shape 789"/>
          <p:cNvSpPr txBox="1"/>
          <p:nvPr/>
        </p:nvSpPr>
        <p:spPr>
          <a:xfrm>
            <a:off x="2895600" y="1682353"/>
            <a:ext cx="6476999" cy="2571749"/>
          </a:xfrm>
          <a:prstGeom prst="rect">
            <a:avLst/>
          </a:prstGeom>
          <a:noFill/>
          <a:ln>
            <a:noFill/>
          </a:ln>
        </p:spPr>
        <p:txBody>
          <a:bodyPr lIns="91425" tIns="45700" rIns="91425" bIns="45700" anchor="t" anchorCtr="0">
            <a:noAutofit/>
          </a:bodyPr>
          <a:lstStyle/>
          <a:p>
            <a:pPr marL="571500" marR="0" lvl="0" indent="-571500" algn="l" rtl="0">
              <a:lnSpc>
                <a:spcPct val="150000"/>
              </a:lnSpc>
              <a:spcBef>
                <a:spcPts val="0"/>
              </a:spcBef>
              <a:spcAft>
                <a:spcPts val="0"/>
              </a:spcAft>
              <a:buClr>
                <a:schemeClr val="tx1"/>
              </a:buClr>
              <a:buSzPct val="100000"/>
              <a:buFont typeface="Arial" panose="020B0604020202020204" pitchFamily="34" charset="0"/>
              <a:buChar char="•"/>
            </a:pPr>
            <a:r>
              <a:rPr lang="en-US" sz="4200" dirty="0">
                <a:solidFill>
                  <a:schemeClr val="tx1"/>
                </a:solidFill>
                <a:latin typeface="Garamond" panose="02020404030301010803" pitchFamily="18" charset="0"/>
                <a:sym typeface="Arial"/>
              </a:rPr>
              <a:t>Complete the plan.</a:t>
            </a:r>
            <a:endParaRPr lang="en-US" dirty="0">
              <a:solidFill>
                <a:schemeClr val="tx1"/>
              </a:solidFill>
              <a:latin typeface="Garamond" panose="02020404030301010803" pitchFamily="18" charset="0"/>
              <a:sym typeface="Arial"/>
            </a:endParaRPr>
          </a:p>
          <a:p>
            <a:pPr marR="0" lvl="0" algn="l" rtl="0">
              <a:lnSpc>
                <a:spcPct val="150000"/>
              </a:lnSpc>
              <a:spcBef>
                <a:spcPts val="0"/>
              </a:spcBef>
              <a:spcAft>
                <a:spcPts val="0"/>
              </a:spcAft>
              <a:buClr>
                <a:schemeClr val="tx1"/>
              </a:buClr>
              <a:buSzPct val="100000"/>
            </a:pPr>
            <a:r>
              <a:rPr lang="en-US" dirty="0">
                <a:solidFill>
                  <a:schemeClr val="tx1"/>
                </a:solidFill>
                <a:latin typeface="Garamond" panose="02020404030301010803" pitchFamily="18" charset="0"/>
                <a:sym typeface="Arial"/>
              </a:rPr>
              <a:t>   </a:t>
            </a:r>
          </a:p>
          <a:p>
            <a:pPr marL="571500" marR="0" lvl="0" indent="-571500" algn="l" rtl="0">
              <a:spcBef>
                <a:spcPts val="0"/>
              </a:spcBef>
              <a:spcAft>
                <a:spcPts val="0"/>
              </a:spcAft>
              <a:buClr>
                <a:schemeClr val="tx1"/>
              </a:buClr>
              <a:buSzPct val="100000"/>
              <a:buFont typeface="Arial" panose="020B0604020202020204" pitchFamily="34" charset="0"/>
              <a:buChar char="•"/>
            </a:pPr>
            <a:r>
              <a:rPr lang="en-US" sz="4200" dirty="0">
                <a:solidFill>
                  <a:schemeClr val="tx1"/>
                </a:solidFill>
                <a:latin typeface="Garamond" panose="02020404030301010803" pitchFamily="18" charset="0"/>
                <a:sym typeface="Arial"/>
              </a:rPr>
              <a:t>Set your club on the path to future success.</a:t>
            </a:r>
          </a:p>
        </p:txBody>
      </p:sp>
      <p:sp>
        <p:nvSpPr>
          <p:cNvPr id="790" name="Shape 790"/>
          <p:cNvSpPr/>
          <p:nvPr/>
        </p:nvSpPr>
        <p:spPr>
          <a:xfrm>
            <a:off x="8469621" y="1047750"/>
            <a:ext cx="685799" cy="685799"/>
          </a:xfrm>
          <a:prstGeom prst="star16">
            <a:avLst>
              <a:gd name="adj" fmla="val 37500"/>
            </a:avLst>
          </a:prstGeom>
          <a:solidFill>
            <a:srgbClr val="183757"/>
          </a:solidFill>
          <a:ln w="25400" cap="flat" cmpd="sng">
            <a:solidFill>
              <a:srgbClr val="003974"/>
            </a:solidFill>
            <a:prstDash val="solid"/>
            <a:round/>
            <a:headEnd type="none" w="med" len="med"/>
            <a:tailEnd type="none" w="med" len="med"/>
          </a:ln>
        </p:spPr>
        <p:txBody>
          <a:bodyPr wrap="none" lIns="91425" tIns="45700" rIns="91425" bIns="45700" anchor="ctr" anchorCtr="0">
            <a:noAutofit/>
          </a:bodyPr>
          <a:lstStyle/>
          <a:p>
            <a:pPr marL="0" marR="0" lvl="0" indent="0" algn="ctr" rtl="0">
              <a:spcBef>
                <a:spcPts val="0"/>
              </a:spcBef>
              <a:spcAft>
                <a:spcPts val="0"/>
              </a:spcAft>
              <a:buSzPct val="25000"/>
              <a:buNone/>
            </a:pPr>
            <a:r>
              <a:rPr lang="en-US" sz="2000" dirty="0">
                <a:solidFill>
                  <a:srgbClr val="FFFFFF"/>
                </a:solidFill>
                <a:latin typeface="Arial"/>
                <a:ea typeface="Arial"/>
                <a:cs typeface="Arial"/>
                <a:sym typeface="Arial"/>
              </a:rPr>
              <a:t>14</a:t>
            </a:r>
          </a:p>
        </p:txBody>
      </p:sp>
    </p:spTree>
    <p:extLst>
      <p:ext uri="{BB962C8B-B14F-4D97-AF65-F5344CB8AC3E}">
        <p14:creationId xmlns:p14="http://schemas.microsoft.com/office/powerpoint/2010/main" val="56213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9" name="Shape 799"/>
          <p:cNvSpPr txBox="1"/>
          <p:nvPr/>
        </p:nvSpPr>
        <p:spPr>
          <a:xfrm>
            <a:off x="457200" y="821410"/>
            <a:ext cx="5829300" cy="340962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dirty="0">
                <a:solidFill>
                  <a:schemeClr val="tx1"/>
                </a:solidFill>
                <a:latin typeface="Arial"/>
                <a:ea typeface="Arial"/>
                <a:cs typeface="Arial"/>
                <a:sym typeface="Arial"/>
              </a:rPr>
              <a:t>Questions and discussion</a:t>
            </a:r>
          </a:p>
        </p:txBody>
      </p:sp>
      <p:sp>
        <p:nvSpPr>
          <p:cNvPr id="800" name="Shape 800"/>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51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10939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a:extLst>
              <a:ext uri="{FF2B5EF4-FFF2-40B4-BE49-F238E27FC236}">
                <a16:creationId xmlns:a16="http://schemas.microsoft.com/office/drawing/2014/main" id="{AB88A265-5C1F-44DA-AAEF-60393EC55035}"/>
              </a:ext>
            </a:extLst>
          </p:cNvPr>
          <p:cNvSpPr txBox="1">
            <a:spLocks/>
          </p:cNvSpPr>
          <p:nvPr/>
        </p:nvSpPr>
        <p:spPr>
          <a:xfrm>
            <a:off x="0" y="1240631"/>
            <a:ext cx="9144000" cy="155971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3600" b="1" i="0" u="none" strike="noStrike" cap="none">
                <a:solidFill>
                  <a:schemeClr val="bg1"/>
                </a:solidFill>
                <a:latin typeface="Arial" pitchFamily="34" charset="0"/>
                <a:ea typeface="Arial"/>
                <a:cs typeface="Arial" pitchFamily="34" charset="0"/>
                <a:sym typeface="Arial"/>
              </a:defRPr>
            </a:lvl1pPr>
          </a:lstStyle>
          <a:p>
            <a:pPr>
              <a:buSzPct val="25000"/>
            </a:pPr>
            <a:r>
              <a:rPr lang="en-US" sz="5400" dirty="0">
                <a:solidFill>
                  <a:schemeClr val="lt1"/>
                </a:solidFill>
                <a:latin typeface="Arial"/>
                <a:cs typeface="Arial"/>
              </a:rPr>
              <a:t>Thank you!</a:t>
            </a:r>
          </a:p>
        </p:txBody>
      </p:sp>
      <p:pic>
        <p:nvPicPr>
          <p:cNvPr id="6" name="Shape 139" descr="http://www.kiwanis.org/docs/default-source/marketing-and-pr/logos/kiwanis-international-logos/logo_kiwanis_seal_revB416A8A3311D9F6CAE531CD815EE7B3098ADAAF13E7FBCDCEA42B38C7EF52CCCC50CE322B735796E2B75BA5C7654DE2D9C29AD22398D4D3215EB08C193980586B66E4AA71EF5890B5F3A2812AEF2A1AA65FBAA596F31D2D239A4CB1B60E8C2DB61F58C46B6783A84A1086222.png?sfvrsn=4">
            <a:extLst>
              <a:ext uri="{FF2B5EF4-FFF2-40B4-BE49-F238E27FC236}">
                <a16:creationId xmlns:a16="http://schemas.microsoft.com/office/drawing/2014/main" id="{BE9814C7-2D9E-4FFE-B51B-4B746C850836}"/>
              </a:ext>
            </a:extLst>
          </p:cNvPr>
          <p:cNvPicPr preferRelativeResize="0"/>
          <p:nvPr/>
        </p:nvPicPr>
        <p:blipFill rotWithShape="1">
          <a:blip r:embed="rId3">
            <a:alphaModFix/>
          </a:blip>
          <a:srcRect/>
          <a:stretch/>
        </p:blipFill>
        <p:spPr>
          <a:xfrm rot="-1052363">
            <a:off x="7126013" y="3144563"/>
            <a:ext cx="2103120" cy="2103120"/>
          </a:xfrm>
          <a:prstGeom prst="rect">
            <a:avLst/>
          </a:prstGeom>
          <a:noFill/>
          <a:ln>
            <a:noFill/>
          </a:ln>
        </p:spPr>
      </p:pic>
    </p:spTree>
    <p:extLst>
      <p:ext uri="{BB962C8B-B14F-4D97-AF65-F5344CB8AC3E}">
        <p14:creationId xmlns:p14="http://schemas.microsoft.com/office/powerpoint/2010/main" val="3387665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288"/>
        <p:cNvGrpSpPr/>
        <p:nvPr/>
      </p:nvGrpSpPr>
      <p:grpSpPr>
        <a:xfrm>
          <a:off x="0" y="0"/>
          <a:ext cx="0" cy="0"/>
          <a:chOff x="0" y="0"/>
          <a:chExt cx="0" cy="0"/>
        </a:xfrm>
      </p:grpSpPr>
      <p:sp>
        <p:nvSpPr>
          <p:cNvPr id="289" name="Shape 289"/>
          <p:cNvSpPr txBox="1"/>
          <p:nvPr/>
        </p:nvSpPr>
        <p:spPr>
          <a:xfrm>
            <a:off x="0" y="1714500"/>
            <a:ext cx="9144000" cy="163121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5000" b="1" dirty="0">
                <a:solidFill>
                  <a:schemeClr val="lt1"/>
                </a:solidFill>
                <a:latin typeface="Arial"/>
                <a:ea typeface="Arial"/>
                <a:cs typeface="Arial"/>
                <a:sym typeface="Arial"/>
              </a:rPr>
              <a:t>Strategic Plan </a:t>
            </a:r>
          </a:p>
          <a:p>
            <a:pPr marL="0" marR="0" lvl="0" indent="0" algn="ctr" rtl="0">
              <a:spcBef>
                <a:spcPts val="0"/>
              </a:spcBef>
              <a:spcAft>
                <a:spcPts val="0"/>
              </a:spcAft>
              <a:buSzPct val="25000"/>
              <a:buNone/>
            </a:pPr>
            <a:r>
              <a:rPr lang="en-US" sz="5000" b="1" dirty="0">
                <a:solidFill>
                  <a:schemeClr val="lt1"/>
                </a:solidFill>
                <a:latin typeface="Arial"/>
                <a:ea typeface="Arial"/>
                <a:cs typeface="Arial"/>
                <a:sym typeface="Arial"/>
              </a:rPr>
              <a:t>Overview Video</a:t>
            </a:r>
          </a:p>
        </p:txBody>
      </p:sp>
      <p:sp>
        <p:nvSpPr>
          <p:cNvPr id="2" name="TextBox 1">
            <a:extLst>
              <a:ext uri="{FF2B5EF4-FFF2-40B4-BE49-F238E27FC236}">
                <a16:creationId xmlns:a16="http://schemas.microsoft.com/office/drawing/2014/main" id="{05D022AD-977B-4125-8245-C5F273871880}"/>
              </a:ext>
            </a:extLst>
          </p:cNvPr>
          <p:cNvSpPr txBox="1"/>
          <p:nvPr/>
        </p:nvSpPr>
        <p:spPr>
          <a:xfrm>
            <a:off x="1009650" y="209550"/>
            <a:ext cx="6848475" cy="369332"/>
          </a:xfrm>
          <a:prstGeom prst="rect">
            <a:avLst/>
          </a:prstGeom>
          <a:solidFill>
            <a:srgbClr val="FFFF00"/>
          </a:solidFill>
        </p:spPr>
        <p:txBody>
          <a:bodyPr wrap="square" rtlCol="0">
            <a:spAutoFit/>
          </a:bodyPr>
          <a:lstStyle/>
          <a:p>
            <a:r>
              <a:rPr lang="en-US" sz="1800" dirty="0">
                <a:solidFill>
                  <a:srgbClr val="FF0000"/>
                </a:solidFill>
              </a:rPr>
              <a:t>Delete this slide if we do not update video.</a:t>
            </a:r>
          </a:p>
        </p:txBody>
      </p:sp>
    </p:spTree>
    <p:extLst>
      <p:ext uri="{BB962C8B-B14F-4D97-AF65-F5344CB8AC3E}">
        <p14:creationId xmlns:p14="http://schemas.microsoft.com/office/powerpoint/2010/main" val="173822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Shape 204"/>
          <p:cNvSpPr txBox="1"/>
          <p:nvPr/>
        </p:nvSpPr>
        <p:spPr>
          <a:xfrm>
            <a:off x="914400" y="699827"/>
            <a:ext cx="7315200" cy="397031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5600" dirty="0">
                <a:solidFill>
                  <a:schemeClr val="lt1"/>
                </a:solidFill>
                <a:latin typeface="Arial"/>
                <a:ea typeface="Arial"/>
                <a:cs typeface="Arial"/>
                <a:sym typeface="Arial"/>
              </a:rPr>
              <a:t>“If you want to go fast, go alone. If you want to go far, go together.”</a:t>
            </a:r>
          </a:p>
          <a:p>
            <a:pPr marL="0" marR="0" lvl="0" indent="0" algn="l" rtl="0">
              <a:spcBef>
                <a:spcPts val="0"/>
              </a:spcBef>
              <a:spcAft>
                <a:spcPts val="0"/>
              </a:spcAft>
              <a:buNone/>
            </a:pPr>
            <a:endParaRPr sz="5600" dirty="0">
              <a:solidFill>
                <a:schemeClr val="lt1"/>
              </a:solidFill>
              <a:latin typeface="Arial"/>
              <a:ea typeface="Arial"/>
              <a:cs typeface="Arial"/>
              <a:sym typeface="Arial"/>
            </a:endParaRPr>
          </a:p>
          <a:p>
            <a:pPr marL="4000500" marR="0" lvl="1" indent="0" algn="l" rtl="0">
              <a:spcBef>
                <a:spcPts val="0"/>
              </a:spcBef>
              <a:spcAft>
                <a:spcPts val="0"/>
              </a:spcAft>
              <a:buSzPct val="25000"/>
              <a:buNone/>
            </a:pPr>
            <a:r>
              <a:rPr lang="en-US" sz="3200" b="0" i="1" u="none" strike="noStrike" cap="none" dirty="0">
                <a:solidFill>
                  <a:schemeClr val="lt1"/>
                </a:solidFill>
                <a:latin typeface="Garamond" panose="02020404030301010803" pitchFamily="18" charset="0"/>
                <a:sym typeface="Arial"/>
              </a:rPr>
              <a:t>~African proverb </a:t>
            </a:r>
          </a:p>
        </p:txBody>
      </p:sp>
    </p:spTree>
    <p:extLst>
      <p:ext uri="{BB962C8B-B14F-4D97-AF65-F5344CB8AC3E}">
        <p14:creationId xmlns:p14="http://schemas.microsoft.com/office/powerpoint/2010/main" val="300465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1" y="1653778"/>
            <a:ext cx="7848599" cy="23657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995" b="1" i="0" u="none" strike="noStrike" cap="none" dirty="0">
                <a:solidFill>
                  <a:schemeClr val="dk1"/>
                </a:solidFill>
                <a:effectLst>
                  <a:outerShdw blurRad="38100" dist="38100" dir="2700000" algn="tl">
                    <a:srgbClr val="000000">
                      <a:alpha val="43137"/>
                    </a:srgbClr>
                  </a:outerShdw>
                </a:effectLst>
                <a:ea typeface="Arial"/>
                <a:cs typeface="Arial"/>
                <a:sym typeface="Arial"/>
              </a:rPr>
              <a:t>Serving the Children </a:t>
            </a:r>
          </a:p>
          <a:p>
            <a:pPr marL="0" marR="0" lvl="0" indent="0" algn="ctr" rtl="0">
              <a:spcBef>
                <a:spcPts val="0"/>
              </a:spcBef>
              <a:spcAft>
                <a:spcPts val="0"/>
              </a:spcAft>
              <a:buClr>
                <a:schemeClr val="dk1"/>
              </a:buClr>
              <a:buSzPct val="25000"/>
              <a:buFont typeface="Arial"/>
              <a:buNone/>
            </a:pPr>
            <a:r>
              <a:rPr lang="en-US" sz="4995" b="1" i="0" u="none" strike="noStrike" cap="none" dirty="0">
                <a:solidFill>
                  <a:schemeClr val="dk1"/>
                </a:solidFill>
                <a:effectLst>
                  <a:outerShdw blurRad="38100" dist="38100" dir="2700000" algn="tl">
                    <a:srgbClr val="000000">
                      <a:alpha val="43137"/>
                    </a:srgbClr>
                  </a:outerShdw>
                </a:effectLst>
                <a:ea typeface="Arial"/>
                <a:cs typeface="Arial"/>
                <a:sym typeface="Arial"/>
              </a:rPr>
              <a:t>of the World</a:t>
            </a:r>
          </a:p>
          <a:p>
            <a:pPr marL="342900" marR="0" lvl="0" indent="-342900" algn="l" rtl="0">
              <a:lnSpc>
                <a:spcPct val="150000"/>
              </a:lnSpc>
              <a:spcBef>
                <a:spcPts val="740"/>
              </a:spcBef>
              <a:spcAft>
                <a:spcPts val="0"/>
              </a:spcAft>
              <a:buClr>
                <a:schemeClr val="dk1"/>
              </a:buClr>
              <a:buSzPct val="25000"/>
              <a:buFont typeface="Arial"/>
              <a:buNone/>
            </a:pPr>
            <a:endParaRPr sz="3700" b="1" i="0" u="none" strike="noStrike" cap="none" dirty="0">
              <a:solidFill>
                <a:srgbClr val="938953"/>
              </a:solidFill>
              <a:effectLst>
                <a:outerShdw blurRad="38100" dist="38100" dir="2700000" algn="tl">
                  <a:srgbClr val="000000">
                    <a:alpha val="43137"/>
                  </a:srgbClr>
                </a:outerShdw>
              </a:effectLst>
              <a:ea typeface="Arial"/>
              <a:cs typeface="Arial"/>
              <a:sym typeface="Arial"/>
            </a:endParaRPr>
          </a:p>
        </p:txBody>
      </p:sp>
      <p:sp>
        <p:nvSpPr>
          <p:cNvPr id="2" name="Title 1">
            <a:extLst>
              <a:ext uri="{FF2B5EF4-FFF2-40B4-BE49-F238E27FC236}">
                <a16:creationId xmlns:a16="http://schemas.microsoft.com/office/drawing/2014/main" id="{F6DCAC9B-8DE3-49DE-8286-757FCFA179A2}"/>
              </a:ext>
            </a:extLst>
          </p:cNvPr>
          <p:cNvSpPr>
            <a:spLocks noGrp="1"/>
          </p:cNvSpPr>
          <p:nvPr>
            <p:ph type="title"/>
          </p:nvPr>
        </p:nvSpPr>
        <p:spPr/>
        <p:txBody>
          <a:bodyPr/>
          <a:lstStyle/>
          <a:p>
            <a:r>
              <a:rPr lang="en-US" dirty="0">
                <a:latin typeface="Arial"/>
                <a:ea typeface="Arial"/>
                <a:cs typeface="Arial"/>
                <a:sym typeface="Arial"/>
              </a:rPr>
              <a:t>Motto</a:t>
            </a:r>
            <a:endParaRPr lang="en-US" dirty="0"/>
          </a:p>
        </p:txBody>
      </p:sp>
      <p:sp>
        <p:nvSpPr>
          <p:cNvPr id="226" name="Shape 226"/>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744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50632" y="1501378"/>
            <a:ext cx="7848599" cy="32801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800" b="0" i="0" u="none" strike="noStrike" cap="none" dirty="0">
                <a:solidFill>
                  <a:schemeClr val="dk1"/>
                </a:solidFill>
                <a:ea typeface="Arial"/>
                <a:cs typeface="Arial"/>
                <a:sym typeface="Arial"/>
              </a:rPr>
              <a:t>Kiwanis is a global organization of volunteers dedicated to improving the world one child and one community at a time.</a:t>
            </a:r>
          </a:p>
          <a:p>
            <a:pPr marL="342900" marR="0" lvl="0" indent="-342900" algn="l" rtl="0">
              <a:lnSpc>
                <a:spcPct val="140000"/>
              </a:lnSpc>
              <a:spcBef>
                <a:spcPts val="800"/>
              </a:spcBef>
              <a:spcAft>
                <a:spcPts val="0"/>
              </a:spcAft>
              <a:buClr>
                <a:schemeClr val="dk1"/>
              </a:buClr>
              <a:buSzPct val="25000"/>
              <a:buFont typeface="Arial"/>
              <a:buNone/>
            </a:pPr>
            <a:endParaRPr sz="4400" b="0" i="0" u="none" strike="noStrike" cap="none" dirty="0">
              <a:solidFill>
                <a:srgbClr val="938953"/>
              </a:solidFill>
              <a:ea typeface="Arial"/>
              <a:cs typeface="Arial"/>
              <a:sym typeface="Arial"/>
            </a:endParaRPr>
          </a:p>
        </p:txBody>
      </p:sp>
      <p:sp>
        <p:nvSpPr>
          <p:cNvPr id="2" name="Title 1">
            <a:extLst>
              <a:ext uri="{FF2B5EF4-FFF2-40B4-BE49-F238E27FC236}">
                <a16:creationId xmlns:a16="http://schemas.microsoft.com/office/drawing/2014/main" id="{31CF6B3A-EC84-4832-BD0F-13029F9151FB}"/>
              </a:ext>
            </a:extLst>
          </p:cNvPr>
          <p:cNvSpPr>
            <a:spLocks noGrp="1"/>
          </p:cNvSpPr>
          <p:nvPr>
            <p:ph type="title"/>
          </p:nvPr>
        </p:nvSpPr>
        <p:spPr/>
        <p:txBody>
          <a:bodyPr/>
          <a:lstStyle/>
          <a:p>
            <a:r>
              <a:rPr lang="en-US" dirty="0">
                <a:latin typeface="Arial"/>
                <a:ea typeface="Arial"/>
                <a:cs typeface="Arial"/>
                <a:sym typeface="Arial"/>
              </a:rPr>
              <a:t>Defining Statement</a:t>
            </a:r>
            <a:endParaRPr lang="en-US" dirty="0"/>
          </a:p>
        </p:txBody>
      </p:sp>
      <p:sp>
        <p:nvSpPr>
          <p:cNvPr id="235" name="Shape 235"/>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4572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56492" y="1501378"/>
            <a:ext cx="7848599" cy="32801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b="0" i="0" u="none" strike="noStrike" cap="none" dirty="0">
                <a:solidFill>
                  <a:schemeClr val="dk1"/>
                </a:solidFill>
                <a:ea typeface="Arial"/>
                <a:cs typeface="Arial"/>
                <a:sym typeface="Arial"/>
              </a:rPr>
              <a:t>Kiwanis will be a positive influence in communities worldwide…</a:t>
            </a:r>
          </a:p>
          <a:p>
            <a:pPr marL="0" marR="0" lvl="0" indent="0" algn="ctr" rtl="0">
              <a:spcBef>
                <a:spcPts val="0"/>
              </a:spcBef>
              <a:spcAft>
                <a:spcPts val="0"/>
              </a:spcAft>
              <a:buClr>
                <a:schemeClr val="dk1"/>
              </a:buClr>
              <a:buSzPct val="25000"/>
              <a:buFont typeface="Arial"/>
              <a:buNone/>
            </a:pPr>
            <a:endParaRPr b="0" i="0" u="none" strike="noStrike" cap="none" dirty="0">
              <a:solidFill>
                <a:schemeClr val="dk1"/>
              </a:solidFill>
              <a:ea typeface="Arial"/>
              <a:cs typeface="Arial"/>
              <a:sym typeface="Arial"/>
            </a:endParaRPr>
          </a:p>
          <a:p>
            <a:pPr marL="0" marR="0" lvl="0" indent="0" algn="ctr" rtl="0">
              <a:spcBef>
                <a:spcPts val="560"/>
              </a:spcBef>
              <a:spcAft>
                <a:spcPts val="0"/>
              </a:spcAft>
              <a:buClr>
                <a:schemeClr val="dk1"/>
              </a:buClr>
              <a:buSzPct val="25000"/>
              <a:buFont typeface="Arial"/>
              <a:buNone/>
            </a:pPr>
            <a:r>
              <a:rPr lang="en-US" b="0" i="0" u="none" strike="noStrike" cap="none" dirty="0">
                <a:solidFill>
                  <a:schemeClr val="dk1"/>
                </a:solidFill>
                <a:ea typeface="Arial"/>
                <a:cs typeface="Arial"/>
                <a:sym typeface="Arial"/>
              </a:rPr>
              <a:t>So that one day, all children will wake up in communities that believe in them, nurture them and provide the support they need to thrive.</a:t>
            </a:r>
          </a:p>
          <a:p>
            <a:pPr marL="342900" marR="0" lvl="0" indent="-342900" algn="l" rtl="0">
              <a:spcBef>
                <a:spcPts val="560"/>
              </a:spcBef>
              <a:spcAft>
                <a:spcPts val="0"/>
              </a:spcAft>
              <a:buClr>
                <a:schemeClr val="dk1"/>
              </a:buClr>
              <a:buSzPct val="25000"/>
              <a:buFont typeface="Arial"/>
              <a:buNone/>
            </a:pPr>
            <a:endParaRPr b="0" i="0" u="none" strike="noStrike" cap="none" dirty="0">
              <a:solidFill>
                <a:srgbClr val="938953"/>
              </a:solidFill>
              <a:ea typeface="Arial"/>
              <a:cs typeface="Arial"/>
              <a:sym typeface="Arial"/>
            </a:endParaRPr>
          </a:p>
        </p:txBody>
      </p:sp>
      <p:sp>
        <p:nvSpPr>
          <p:cNvPr id="2" name="Title 1">
            <a:extLst>
              <a:ext uri="{FF2B5EF4-FFF2-40B4-BE49-F238E27FC236}">
                <a16:creationId xmlns:a16="http://schemas.microsoft.com/office/drawing/2014/main" id="{0F975FF0-F939-442A-BD1A-7EE2938768C6}"/>
              </a:ext>
            </a:extLst>
          </p:cNvPr>
          <p:cNvSpPr>
            <a:spLocks noGrp="1"/>
          </p:cNvSpPr>
          <p:nvPr>
            <p:ph type="title"/>
          </p:nvPr>
        </p:nvSpPr>
        <p:spPr/>
        <p:txBody>
          <a:bodyPr/>
          <a:lstStyle/>
          <a:p>
            <a:r>
              <a:rPr lang="en-US" dirty="0">
                <a:latin typeface="Arial"/>
                <a:ea typeface="Arial"/>
                <a:cs typeface="Arial"/>
                <a:sym typeface="Arial"/>
              </a:rPr>
              <a:t>Vision</a:t>
            </a:r>
            <a:endParaRPr lang="en-US" dirty="0"/>
          </a:p>
        </p:txBody>
      </p:sp>
      <p:sp>
        <p:nvSpPr>
          <p:cNvPr id="243" name="Shape 243"/>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80441068"/>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2034</TotalTime>
  <Words>6830</Words>
  <Application>Microsoft Office PowerPoint</Application>
  <PresentationFormat>On-screen Show (16:9)</PresentationFormat>
  <Paragraphs>744</Paragraphs>
  <Slides>53</Slides>
  <Notes>53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Courier New</vt:lpstr>
      <vt:lpstr>Garamond</vt:lpstr>
      <vt:lpstr>Noto Sans Symbols</vt:lpstr>
      <vt:lpstr>Symbol</vt:lpstr>
      <vt:lpstr>Times New Roman</vt:lpstr>
      <vt:lpstr>Verdana</vt:lpstr>
      <vt:lpstr>Wingdings</vt:lpstr>
      <vt:lpstr>Kiwanis PPT Template</vt:lpstr>
      <vt:lpstr>PowerPoint Presentation</vt:lpstr>
      <vt:lpstr>PowerPoint Presentation</vt:lpstr>
      <vt:lpstr>Today’s objectives</vt:lpstr>
      <vt:lpstr>Getting started</vt:lpstr>
      <vt:lpstr>1. Create the vision</vt:lpstr>
      <vt:lpstr>PowerPoint Presentation</vt:lpstr>
      <vt:lpstr>Motto</vt:lpstr>
      <vt:lpstr>Defining Statement</vt:lpstr>
      <vt:lpstr>Vision</vt:lpstr>
      <vt:lpstr>Vivid Description</vt:lpstr>
      <vt:lpstr>Your club’s vision</vt:lpstr>
      <vt:lpstr>PowerPoint Presentation</vt:lpstr>
      <vt:lpstr>The strategic  planning process</vt:lpstr>
      <vt:lpstr>Effective planning</vt:lpstr>
      <vt:lpstr>The four priority areas</vt:lpstr>
      <vt:lpstr>Four important concepts</vt:lpstr>
      <vt:lpstr>The results</vt:lpstr>
      <vt:lpstr>PowerPoint Presentation</vt:lpstr>
      <vt:lpstr>2. Gather and Analyze</vt:lpstr>
      <vt:lpstr>Gather and analyze</vt:lpstr>
      <vt:lpstr>3. Develop your plan</vt:lpstr>
      <vt:lpstr>PowerPoint Presentation</vt:lpstr>
      <vt:lpstr>Membership and Engagement</vt:lpstr>
      <vt:lpstr>Membership and Engagement</vt:lpstr>
      <vt:lpstr>Metrics for  Membership and Engagement</vt:lpstr>
      <vt:lpstr>Let’s try one together</vt:lpstr>
      <vt:lpstr>3. Develop your plan</vt:lpstr>
      <vt:lpstr>3. Develop your plan</vt:lpstr>
      <vt:lpstr>Share ideas</vt:lpstr>
      <vt:lpstr>Community Impact</vt:lpstr>
      <vt:lpstr>Community Impact</vt:lpstr>
      <vt:lpstr>Metrics for  Community Impact</vt:lpstr>
      <vt:lpstr>Signature project criteria</vt:lpstr>
      <vt:lpstr>PowerPoint Presentation</vt:lpstr>
      <vt:lpstr>Our Kiwanis Image</vt:lpstr>
      <vt:lpstr>Metrics for  Our Kiwanis Image</vt:lpstr>
      <vt:lpstr>What is our current image?</vt:lpstr>
      <vt:lpstr>PowerPoint Presentation</vt:lpstr>
      <vt:lpstr>PowerPoint Presentation</vt:lpstr>
      <vt:lpstr>Financial Viability</vt:lpstr>
      <vt:lpstr>Metrics for  Our Kiwanis Image</vt:lpstr>
      <vt:lpstr>4. Communicate the plan</vt:lpstr>
      <vt:lpstr>4. Communicate the plan</vt:lpstr>
      <vt:lpstr>4. Communicate the plan</vt:lpstr>
      <vt:lpstr>5. Implement the plan</vt:lpstr>
      <vt:lpstr>6. Measure results</vt:lpstr>
      <vt:lpstr>Plan alternate routes</vt:lpstr>
      <vt:lpstr>7. Celebrate sucess</vt:lpstr>
      <vt:lpstr>The four priority areas</vt:lpstr>
      <vt:lpstr>Next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Erin Bakemeyer</dc:creator>
  <cp:lastModifiedBy>Erin Bakemeyer</cp:lastModifiedBy>
  <cp:revision>114</cp:revision>
  <cp:lastPrinted>2017-11-15T14:40:25Z</cp:lastPrinted>
  <dcterms:modified xsi:type="dcterms:W3CDTF">2018-01-30T17:45:03Z</dcterms:modified>
</cp:coreProperties>
</file>