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3" r:id="rId1"/>
  </p:sldMasterIdLst>
  <p:notesMasterIdLst>
    <p:notesMasterId r:id="rId29"/>
  </p:notesMasterIdLst>
  <p:handoutMasterIdLst>
    <p:handoutMasterId r:id="rId30"/>
  </p:handoutMasterIdLst>
  <p:sldIdLst>
    <p:sldId id="321" r:id="rId2"/>
    <p:sldId id="324" r:id="rId3"/>
    <p:sldId id="325" r:id="rId4"/>
    <p:sldId id="326" r:id="rId5"/>
    <p:sldId id="327" r:id="rId6"/>
    <p:sldId id="328" r:id="rId7"/>
    <p:sldId id="329" r:id="rId8"/>
    <p:sldId id="330" r:id="rId9"/>
    <p:sldId id="331" r:id="rId10"/>
    <p:sldId id="332" r:id="rId11"/>
    <p:sldId id="333" r:id="rId12"/>
    <p:sldId id="334" r:id="rId13"/>
    <p:sldId id="335" r:id="rId14"/>
    <p:sldId id="336"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1" r:id="rId28"/>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45F"/>
    <a:srgbClr val="666666"/>
    <a:srgbClr val="09121F"/>
    <a:srgbClr val="112A42"/>
    <a:srgbClr val="003974"/>
    <a:srgbClr val="B497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709" autoAdjust="0"/>
  </p:normalViewPr>
  <p:slideViewPr>
    <p:cSldViewPr>
      <p:cViewPr varScale="1">
        <p:scale>
          <a:sx n="103" d="100"/>
          <a:sy n="103" d="100"/>
        </p:scale>
        <p:origin x="1218" y="72"/>
      </p:cViewPr>
      <p:guideLst>
        <p:guide orient="horz" pos="1620"/>
        <p:guide pos="2880"/>
      </p:guideLst>
    </p:cSldViewPr>
  </p:slideViewPr>
  <p:notesTextViewPr>
    <p:cViewPr>
      <p:scale>
        <a:sx n="100" d="100"/>
        <a:sy n="100" d="100"/>
      </p:scale>
      <p:origin x="0" y="0"/>
    </p:cViewPr>
  </p:notesTextViewPr>
  <p:notesViewPr>
    <p:cSldViewPr>
      <p:cViewPr varScale="1">
        <p:scale>
          <a:sx n="53" d="100"/>
          <a:sy n="53" d="100"/>
        </p:scale>
        <p:origin x="-287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Bakemeyer" userId="a6928734-5b4b-499b-8deb-269fca19c047" providerId="ADAL" clId="{DFA2E767-E0D4-4936-AE8E-6CC35505C1EE}"/>
    <pc:docChg chg="modSld">
      <pc:chgData name="Erin Bakemeyer" userId="a6928734-5b4b-499b-8deb-269fca19c047" providerId="ADAL" clId="{DFA2E767-E0D4-4936-AE8E-6CC35505C1EE}" dt="2017-12-07T21:05:14.648" v="18" actId="1035"/>
      <pc:docMkLst>
        <pc:docMk/>
      </pc:docMkLst>
      <pc:sldChg chg="modSp">
        <pc:chgData name="Erin Bakemeyer" userId="a6928734-5b4b-499b-8deb-269fca19c047" providerId="ADAL" clId="{DFA2E767-E0D4-4936-AE8E-6CC35505C1EE}" dt="2017-12-07T21:04:16.660" v="1"/>
        <pc:sldMkLst>
          <pc:docMk/>
          <pc:sldMk cId="2907445873" sldId="328"/>
        </pc:sldMkLst>
        <pc:spChg chg="mod">
          <ac:chgData name="Erin Bakemeyer" userId="a6928734-5b4b-499b-8deb-269fca19c047" providerId="ADAL" clId="{DFA2E767-E0D4-4936-AE8E-6CC35505C1EE}" dt="2017-12-07T21:04:16.660" v="1"/>
          <ac:spMkLst>
            <pc:docMk/>
            <pc:sldMk cId="2907445873" sldId="328"/>
            <ac:spMk id="224" creationId="{00000000-0000-0000-0000-000000000000}"/>
          </ac:spMkLst>
        </pc:spChg>
      </pc:sldChg>
      <pc:sldChg chg="modSp">
        <pc:chgData name="Erin Bakemeyer" userId="a6928734-5b4b-499b-8deb-269fca19c047" providerId="ADAL" clId="{DFA2E767-E0D4-4936-AE8E-6CC35505C1EE}" dt="2017-12-07T21:04:25.340" v="3" actId="403"/>
        <pc:sldMkLst>
          <pc:docMk/>
          <pc:sldMk cId="2645720951" sldId="329"/>
        </pc:sldMkLst>
        <pc:spChg chg="mod">
          <ac:chgData name="Erin Bakemeyer" userId="a6928734-5b4b-499b-8deb-269fca19c047" providerId="ADAL" clId="{DFA2E767-E0D4-4936-AE8E-6CC35505C1EE}" dt="2017-12-07T21:04:25.340" v="3" actId="403"/>
          <ac:spMkLst>
            <pc:docMk/>
            <pc:sldMk cId="2645720951" sldId="329"/>
            <ac:spMk id="232" creationId="{00000000-0000-0000-0000-000000000000}"/>
          </ac:spMkLst>
        </pc:spChg>
      </pc:sldChg>
      <pc:sldChg chg="modSp">
        <pc:chgData name="Erin Bakemeyer" userId="a6928734-5b4b-499b-8deb-269fca19c047" providerId="ADAL" clId="{DFA2E767-E0D4-4936-AE8E-6CC35505C1EE}" dt="2017-12-07T21:04:33.268" v="5" actId="403"/>
        <pc:sldMkLst>
          <pc:docMk/>
          <pc:sldMk cId="2980441068" sldId="330"/>
        </pc:sldMkLst>
        <pc:spChg chg="mod">
          <ac:chgData name="Erin Bakemeyer" userId="a6928734-5b4b-499b-8deb-269fca19c047" providerId="ADAL" clId="{DFA2E767-E0D4-4936-AE8E-6CC35505C1EE}" dt="2017-12-07T21:04:33.268" v="5" actId="403"/>
          <ac:spMkLst>
            <pc:docMk/>
            <pc:sldMk cId="2980441068" sldId="330"/>
            <ac:spMk id="241" creationId="{00000000-0000-0000-0000-000000000000}"/>
          </ac:spMkLst>
        </pc:spChg>
      </pc:sldChg>
      <pc:sldChg chg="modSp">
        <pc:chgData name="Erin Bakemeyer" userId="a6928734-5b4b-499b-8deb-269fca19c047" providerId="ADAL" clId="{DFA2E767-E0D4-4936-AE8E-6CC35505C1EE}" dt="2017-12-07T21:04:50.916" v="11" actId="403"/>
        <pc:sldMkLst>
          <pc:docMk/>
          <pc:sldMk cId="328904295" sldId="332"/>
        </pc:sldMkLst>
        <pc:spChg chg="mod">
          <ac:chgData name="Erin Bakemeyer" userId="a6928734-5b4b-499b-8deb-269fca19c047" providerId="ADAL" clId="{DFA2E767-E0D4-4936-AE8E-6CC35505C1EE}" dt="2017-12-07T21:04:50.916" v="11" actId="403"/>
          <ac:spMkLst>
            <pc:docMk/>
            <pc:sldMk cId="328904295" sldId="332"/>
            <ac:spMk id="315" creationId="{00000000-0000-0000-0000-000000000000}"/>
          </ac:spMkLst>
        </pc:spChg>
      </pc:sldChg>
      <pc:sldChg chg="modSp">
        <pc:chgData name="Erin Bakemeyer" userId="a6928734-5b4b-499b-8deb-269fca19c047" providerId="ADAL" clId="{DFA2E767-E0D4-4936-AE8E-6CC35505C1EE}" dt="2017-12-07T21:05:14.648" v="18" actId="1035"/>
        <pc:sldMkLst>
          <pc:docMk/>
          <pc:sldMk cId="3734925177" sldId="345"/>
        </pc:sldMkLst>
        <pc:spChg chg="mod">
          <ac:chgData name="Erin Bakemeyer" userId="a6928734-5b4b-499b-8deb-269fca19c047" providerId="ADAL" clId="{DFA2E767-E0D4-4936-AE8E-6CC35505C1EE}" dt="2017-12-07T21:05:13.743" v="17" actId="1035"/>
          <ac:spMkLst>
            <pc:docMk/>
            <pc:sldMk cId="3734925177" sldId="345"/>
            <ac:spMk id="655" creationId="{00000000-0000-0000-0000-000000000000}"/>
          </ac:spMkLst>
        </pc:spChg>
        <pc:picChg chg="mod">
          <ac:chgData name="Erin Bakemeyer" userId="a6928734-5b4b-499b-8deb-269fca19c047" providerId="ADAL" clId="{DFA2E767-E0D4-4936-AE8E-6CC35505C1EE}" dt="2017-12-07T21:05:14.648" v="18" actId="1035"/>
          <ac:picMkLst>
            <pc:docMk/>
            <pc:sldMk cId="3734925177" sldId="345"/>
            <ac:picMk id="653"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EA0B60EF-6A4C-46B1-B760-BA5A55332EBF}" type="datetimeFigureOut">
              <a:rPr lang="en-US" smtClean="0"/>
              <a:pPr/>
              <a:t>12/7/2017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D9CF6E8-D45E-45E7-A100-4A32BE6E633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169920" cy="480059"/>
          </a:xfrm>
          <a:prstGeom prst="rect">
            <a:avLst/>
          </a:prstGeom>
          <a:noFill/>
          <a:ln>
            <a:noFill/>
          </a:ln>
        </p:spPr>
        <p:txBody>
          <a:bodyPr lIns="91425" tIns="91425" rIns="91425" bIns="91425" anchor="t"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143587" y="0"/>
            <a:ext cx="3169920" cy="480059"/>
          </a:xfrm>
          <a:prstGeom prst="rect">
            <a:avLst/>
          </a:prstGeom>
          <a:noFill/>
          <a:ln>
            <a:noFill/>
          </a:ln>
        </p:spPr>
        <p:txBody>
          <a:bodyPr lIns="91425" tIns="91425" rIns="91425" bIns="91425" anchor="t" anchorCtr="0"/>
          <a:lstStyle>
            <a:lvl1pPr marL="0" marR="0" lvl="0" indent="0" algn="r"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31520" y="4560569"/>
            <a:ext cx="5852159" cy="432053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119474"/>
            <a:ext cx="3169920" cy="480059"/>
          </a:xfrm>
          <a:prstGeom prst="rect">
            <a:avLst/>
          </a:prstGeom>
          <a:noFill/>
          <a:ln>
            <a:noFill/>
          </a:ln>
        </p:spPr>
        <p:txBody>
          <a:bodyPr lIns="91425" tIns="91425" rIns="91425" bIns="91425" anchor="b"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143587" y="9119474"/>
            <a:ext cx="3169920" cy="480059"/>
          </a:xfrm>
          <a:prstGeom prst="rect">
            <a:avLst/>
          </a:prstGeom>
          <a:noFill/>
          <a:ln>
            <a:noFill/>
          </a:ln>
        </p:spPr>
        <p:txBody>
          <a:bodyPr lIns="96650" tIns="48325" rIns="96650" bIns="48325" anchor="b" anchorCtr="0">
            <a:noAutofit/>
          </a:bodyPr>
          <a:lstStyle/>
          <a:p>
            <a:pPr marL="0" marR="0" lvl="0" indent="0" algn="r" rtl="0">
              <a:spcBef>
                <a:spcPts val="0"/>
              </a:spcBef>
              <a:buSzPct val="25000"/>
              <a:buNone/>
            </a:pPr>
            <a:fld id="{00000000-1234-1234-1234-123412341234}" type="slidenum">
              <a:rPr lang="en-US" sz="13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SzPct val="25000"/>
            </a:pPr>
            <a:r>
              <a:rPr lang="en-US" sz="1200" dirty="0">
                <a:latin typeface="Arial" panose="020B0604020202020204" pitchFamily="34" charset="0"/>
                <a:cs typeface="Arial" panose="020B0604020202020204" pitchFamily="34" charset="0"/>
              </a:rPr>
              <a:t>Welcome!</a:t>
            </a:r>
          </a:p>
          <a:p>
            <a:pPr>
              <a:spcBef>
                <a:spcPts val="0"/>
              </a:spcBef>
              <a:buSzPct val="25000"/>
            </a:pPr>
            <a:endParaRPr lang="en-US" sz="1200" dirty="0">
              <a:latin typeface="Arial" panose="020B0604020202020204" pitchFamily="34" charset="0"/>
              <a:cs typeface="Arial" panose="020B0604020202020204" pitchFamily="34" charset="0"/>
            </a:endParaRPr>
          </a:p>
          <a:p>
            <a:pPr>
              <a:spcBef>
                <a:spcPts val="0"/>
              </a:spcBef>
              <a:buSzPct val="25000"/>
            </a:pPr>
            <a:r>
              <a:rPr lang="en-US" sz="1200" dirty="0">
                <a:latin typeface="Arial" panose="020B0604020202020204" pitchFamily="34" charset="0"/>
                <a:cs typeface="Arial" panose="020B0604020202020204" pitchFamily="34" charset="0"/>
              </a:rPr>
              <a:t>This is an overview presentation of Kiwanis International’s strategic plan.</a:t>
            </a:r>
          </a:p>
          <a:p>
            <a:pPr>
              <a:spcBef>
                <a:spcPts val="0"/>
              </a:spcBef>
              <a:buSzPct val="25000"/>
            </a:pPr>
            <a:endParaRPr lang="en-US" sz="1200" dirty="0">
              <a:latin typeface="Arial" panose="020B0604020202020204" pitchFamily="34" charset="0"/>
              <a:cs typeface="Arial" panose="020B0604020202020204" pitchFamily="34" charset="0"/>
            </a:endParaRPr>
          </a:p>
          <a:p>
            <a:pPr>
              <a:spcBef>
                <a:spcPts val="0"/>
              </a:spcBef>
              <a:buSzPct val="25000"/>
            </a:pPr>
            <a:r>
              <a:rPr lang="en-US" sz="1200" dirty="0">
                <a:latin typeface="Arial" panose="020B0604020202020204" pitchFamily="34" charset="0"/>
                <a:cs typeface="Arial" panose="020B0604020202020204" pitchFamily="34" charset="0"/>
              </a:rPr>
              <a:t>(Introduce yourself and your role with Kiwanis)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3307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8" name="Shape 308"/>
          <p:cNvSpPr txBox="1">
            <a:spLocks noGrp="1"/>
          </p:cNvSpPr>
          <p:nvPr>
            <p:ph type="body" idx="1"/>
          </p:nvPr>
        </p:nvSpPr>
        <p:spPr>
          <a:xfrm>
            <a:off x="458788" y="4484371"/>
            <a:ext cx="6397625" cy="4558904"/>
          </a:xfrm>
          <a:prstGeom prst="rect">
            <a:avLst/>
          </a:prstGeom>
          <a:noFill/>
          <a:ln>
            <a:noFill/>
          </a:ln>
        </p:spPr>
        <p:txBody>
          <a:bodyPr lIns="96611" tIns="48293" rIns="96611" bIns="48293" anchor="t" anchorCtr="0">
            <a:noAutofit/>
          </a:bodyPr>
          <a:lstStyle/>
          <a:p>
            <a:pPr>
              <a:spcBef>
                <a:spcPts val="0"/>
              </a:spcBef>
              <a:buSzPct val="25000"/>
            </a:pPr>
            <a:r>
              <a:rPr lang="en-US" sz="1000" dirty="0">
                <a:latin typeface="Arial"/>
                <a:ea typeface="Arial"/>
                <a:cs typeface="Arial"/>
                <a:sym typeface="Arial"/>
              </a:rPr>
              <a:t>Woven throughout the plan you’ll see four important concepts as well. </a:t>
            </a:r>
          </a:p>
          <a:p>
            <a:pPr>
              <a:spcBef>
                <a:spcPts val="0"/>
              </a:spcBef>
              <a:buSzPct val="25000"/>
            </a:pPr>
            <a:endParaRPr sz="1000" dirty="0">
              <a:latin typeface="Arial"/>
              <a:ea typeface="Arial"/>
              <a:cs typeface="Arial"/>
              <a:sym typeface="Arial"/>
            </a:endParaRPr>
          </a:p>
          <a:p>
            <a:pPr>
              <a:spcBef>
                <a:spcPts val="0"/>
              </a:spcBef>
              <a:buSzPct val="25000"/>
            </a:pPr>
            <a:r>
              <a:rPr lang="en-US" sz="1000" i="1" dirty="0">
                <a:latin typeface="Arial"/>
                <a:ea typeface="Arial"/>
                <a:cs typeface="Arial"/>
                <a:sym typeface="Arial"/>
              </a:rPr>
              <a:t>CLICK</a:t>
            </a:r>
          </a:p>
          <a:p>
            <a:pPr>
              <a:spcBef>
                <a:spcPts val="0"/>
              </a:spcBef>
              <a:buSzPct val="25000"/>
            </a:pPr>
            <a:r>
              <a:rPr lang="en-US" sz="1000" dirty="0">
                <a:latin typeface="Arial"/>
                <a:ea typeface="Arial"/>
                <a:cs typeface="Arial"/>
                <a:sym typeface="Arial"/>
              </a:rPr>
              <a:t>The first is the formation of a Kiwanis network of service. In order to improve the lives of children and communities we will need others to help us. This network of service will help us expand our service with extra hands and extra resources. It’s here that Kiwanis can become the catalyst for positive change in our communities by pulling all interested parties together in a common goal.</a:t>
            </a:r>
          </a:p>
          <a:p>
            <a:pPr>
              <a:spcBef>
                <a:spcPts val="0"/>
              </a:spcBef>
              <a:buSzPct val="25000"/>
            </a:pPr>
            <a:endParaRPr sz="1000" dirty="0">
              <a:latin typeface="Arial"/>
              <a:ea typeface="Arial"/>
              <a:cs typeface="Arial"/>
              <a:sym typeface="Arial"/>
            </a:endParaRPr>
          </a:p>
          <a:p>
            <a:pPr>
              <a:spcBef>
                <a:spcPts val="0"/>
              </a:spcBef>
              <a:buClr>
                <a:schemeClr val="dk1"/>
              </a:buClr>
              <a:buSzPct val="25000"/>
            </a:pPr>
            <a:r>
              <a:rPr lang="en-US" sz="1000" i="1" dirty="0">
                <a:latin typeface="Arial"/>
                <a:ea typeface="Arial"/>
                <a:cs typeface="Arial"/>
                <a:sym typeface="Arial"/>
              </a:rPr>
              <a:t>CLICK</a:t>
            </a:r>
          </a:p>
          <a:p>
            <a:pPr>
              <a:spcBef>
                <a:spcPts val="0"/>
              </a:spcBef>
              <a:buSzPct val="25000"/>
            </a:pPr>
            <a:r>
              <a:rPr lang="en-US" sz="1000" dirty="0">
                <a:latin typeface="Arial"/>
                <a:ea typeface="Arial"/>
                <a:cs typeface="Arial"/>
                <a:sym typeface="Arial"/>
              </a:rPr>
              <a:t>The second is the concept of the Kiwanis community. So what does a Kiwanis community look like? We see it as a local network of Kiwanis family clubs, supporters, donors, SLP alumni, for-profit and not-for-profit organizations, and others including governments, educational institutions and others that work together under the Kiwanis name. Our Kiwanis network helps lead to a Kiwanis community.</a:t>
            </a:r>
          </a:p>
          <a:p>
            <a:pPr>
              <a:spcBef>
                <a:spcPts val="0"/>
              </a:spcBef>
              <a:buSzPct val="25000"/>
            </a:pPr>
            <a:endParaRPr sz="1000" dirty="0">
              <a:latin typeface="Arial"/>
              <a:ea typeface="Arial"/>
              <a:cs typeface="Arial"/>
              <a:sym typeface="Arial"/>
            </a:endParaRPr>
          </a:p>
          <a:p>
            <a:pPr>
              <a:spcBef>
                <a:spcPts val="0"/>
              </a:spcBef>
              <a:buClr>
                <a:schemeClr val="dk1"/>
              </a:buClr>
              <a:buSzPct val="25000"/>
            </a:pPr>
            <a:r>
              <a:rPr lang="en-US" sz="1000" i="1" dirty="0">
                <a:latin typeface="Arial"/>
                <a:ea typeface="Arial"/>
                <a:cs typeface="Arial"/>
                <a:sym typeface="Arial"/>
              </a:rPr>
              <a:t>CLICK</a:t>
            </a:r>
          </a:p>
          <a:p>
            <a:pPr>
              <a:spcBef>
                <a:spcPts val="0"/>
              </a:spcBef>
              <a:buSzPct val="25000"/>
            </a:pPr>
            <a:r>
              <a:rPr lang="en-US" sz="1000" dirty="0">
                <a:latin typeface="Arial"/>
                <a:ea typeface="Arial"/>
                <a:cs typeface="Arial"/>
                <a:sym typeface="Arial"/>
              </a:rPr>
              <a:t>The third concept is that of a signature project in each of our clubs. A signature project is 1) annual or reoccurring, 2) high impact (the project should have a demonstrable positive impact on the community measurable in monies raised, children served, flags hung, playgrounds built, etc.), 3) brand-enhancing (the project should be designed to elevate the brand identity of Kiwanis in the local community with opportunities for public relations activities such as Kiwanis naming rights, media inclusions, etc.), and 4) is membership focused (should support opportunities to strengthen membership and develop new partnerships).</a:t>
            </a:r>
          </a:p>
          <a:p>
            <a:pPr>
              <a:spcBef>
                <a:spcPts val="0"/>
              </a:spcBef>
              <a:buSzPct val="25000"/>
            </a:pPr>
            <a:endParaRPr sz="1000" dirty="0">
              <a:latin typeface="Arial"/>
              <a:ea typeface="Arial"/>
              <a:cs typeface="Arial"/>
              <a:sym typeface="Arial"/>
            </a:endParaRPr>
          </a:p>
          <a:p>
            <a:pPr>
              <a:spcBef>
                <a:spcPts val="0"/>
              </a:spcBef>
              <a:buClr>
                <a:schemeClr val="dk1"/>
              </a:buClr>
              <a:buSzPct val="25000"/>
            </a:pPr>
            <a:r>
              <a:rPr lang="en-US" sz="1000" i="1" dirty="0">
                <a:latin typeface="Arial"/>
                <a:ea typeface="Arial"/>
                <a:cs typeface="Arial"/>
                <a:sym typeface="Arial"/>
              </a:rPr>
              <a:t>CLICK</a:t>
            </a:r>
          </a:p>
          <a:p>
            <a:pPr>
              <a:spcBef>
                <a:spcPts val="0"/>
              </a:spcBef>
              <a:buSzPct val="25000"/>
            </a:pPr>
            <a:r>
              <a:rPr lang="en-US" sz="1000" dirty="0">
                <a:latin typeface="Arial"/>
                <a:ea typeface="Arial"/>
                <a:cs typeface="Arial"/>
                <a:sym typeface="Arial"/>
              </a:rPr>
              <a:t>And the last concept involves our Service Leadership Program participants. It’s time for us to recognize these young leaders and our other K family members as our “partners” in service. The SLP clubs and members, including K-Kids, Builders, Key Club, Circle K and </a:t>
            </a:r>
            <a:r>
              <a:rPr lang="en-US" sz="1000" dirty="0" err="1">
                <a:latin typeface="Arial"/>
                <a:ea typeface="Arial"/>
                <a:cs typeface="Arial"/>
                <a:sym typeface="Arial"/>
              </a:rPr>
              <a:t>Aktion</a:t>
            </a:r>
            <a:r>
              <a:rPr lang="en-US" sz="1000" dirty="0">
                <a:latin typeface="Arial"/>
                <a:ea typeface="Arial"/>
                <a:cs typeface="Arial"/>
                <a:sym typeface="Arial"/>
              </a:rPr>
              <a:t> Clubs in addition to Key Leader, Bring Up Grades and Terrific Kids, need to be recognized and appreciated as full-fledged partners in service as part of the global and community Kiwanis networks.</a:t>
            </a:r>
          </a:p>
        </p:txBody>
      </p:sp>
      <p:sp>
        <p:nvSpPr>
          <p:cNvPr id="309" name="Shape 309"/>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1927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753757" y="4410175"/>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panose="020B0604020202020204" pitchFamily="34" charset="0"/>
                <a:ea typeface="Arial"/>
                <a:cs typeface="Arial" panose="020B0604020202020204" pitchFamily="34" charset="0"/>
                <a:sym typeface="Arial"/>
              </a:rPr>
              <a:t>We have centered our efforts in four priority areas. </a:t>
            </a:r>
          </a:p>
          <a:p>
            <a:pPr>
              <a:spcBef>
                <a:spcPts val="0"/>
              </a:spcBef>
              <a:buSzPct val="25000"/>
            </a:pPr>
            <a:endParaRPr lang="en-US" sz="1100" dirty="0">
              <a:latin typeface="Arial" panose="020B0604020202020204" pitchFamily="34" charset="0"/>
              <a:ea typeface="Arial"/>
              <a:cs typeface="Arial" panose="020B0604020202020204" pitchFamily="34" charset="0"/>
              <a:sym typeface="Arial"/>
            </a:endParaRPr>
          </a:p>
          <a:p>
            <a:pPr>
              <a:spcBef>
                <a:spcPts val="0"/>
              </a:spcBef>
              <a:buSzPct val="25000"/>
            </a:pPr>
            <a:r>
              <a:rPr lang="en-US" sz="1100" dirty="0">
                <a:latin typeface="Arial" panose="020B0604020202020204" pitchFamily="34" charset="0"/>
                <a:ea typeface="Arial"/>
                <a:cs typeface="Arial" panose="020B0604020202020204" pitchFamily="34" charset="0"/>
                <a:sym typeface="Arial"/>
              </a:rPr>
              <a:t>Our goal today is to educate about the Kiwanis strategic plan so that you can help clubs understand the plan and the direction in which we will move forward in our communities. So let’s take a look at this plan in a more detailed way.  </a:t>
            </a:r>
          </a:p>
          <a:p>
            <a:pPr>
              <a:spcBef>
                <a:spcPts val="0"/>
              </a:spcBef>
              <a:buSzPct val="25000"/>
            </a:pPr>
            <a:r>
              <a:rPr lang="en-US" sz="1100" dirty="0">
                <a:latin typeface="Arial" panose="020B0604020202020204" pitchFamily="34" charset="0"/>
                <a:ea typeface="Arial"/>
                <a:cs typeface="Arial" panose="020B0604020202020204" pitchFamily="34" charset="0"/>
                <a:sym typeface="Arial"/>
              </a:rPr>
              <a:t>So what are these common Kiwanis goal areas? </a:t>
            </a:r>
          </a:p>
          <a:p>
            <a:pPr marL="457133" lvl="1">
              <a:spcBef>
                <a:spcPts val="0"/>
              </a:spcBef>
              <a:buSzPct val="25000"/>
            </a:pPr>
            <a:r>
              <a:rPr lang="en-US" sz="1100" b="1" dirty="0">
                <a:latin typeface="Arial" panose="020B0604020202020204" pitchFamily="34" charset="0"/>
                <a:ea typeface="Arial"/>
                <a:cs typeface="Arial" panose="020B0604020202020204" pitchFamily="34" charset="0"/>
                <a:sym typeface="Arial"/>
              </a:rPr>
              <a:t>Membership and engagement</a:t>
            </a:r>
          </a:p>
          <a:p>
            <a:pPr marL="457133" lvl="1">
              <a:spcBef>
                <a:spcPts val="0"/>
              </a:spcBef>
              <a:buSzPct val="25000"/>
            </a:pPr>
            <a:r>
              <a:rPr lang="en-US" sz="1100" b="1" dirty="0">
                <a:latin typeface="Arial" panose="020B0604020202020204" pitchFamily="34" charset="0"/>
                <a:ea typeface="Arial"/>
                <a:cs typeface="Arial" panose="020B0604020202020204" pitchFamily="34" charset="0"/>
                <a:sym typeface="Arial"/>
              </a:rPr>
              <a:t>Community impact </a:t>
            </a:r>
          </a:p>
          <a:p>
            <a:pPr marL="457133" lvl="1">
              <a:spcBef>
                <a:spcPts val="0"/>
              </a:spcBef>
              <a:buSzPct val="25000"/>
            </a:pPr>
            <a:r>
              <a:rPr lang="en-US" sz="1100" b="1" dirty="0">
                <a:latin typeface="Arial" panose="020B0604020202020204" pitchFamily="34" charset="0"/>
                <a:ea typeface="Arial"/>
                <a:cs typeface="Arial" panose="020B0604020202020204" pitchFamily="34" charset="0"/>
                <a:sym typeface="Arial"/>
              </a:rPr>
              <a:t>Our Kiwanis image</a:t>
            </a:r>
          </a:p>
          <a:p>
            <a:pPr marL="457133" lvl="1">
              <a:spcBef>
                <a:spcPts val="0"/>
              </a:spcBef>
              <a:buSzPct val="25000"/>
            </a:pPr>
            <a:r>
              <a:rPr lang="en-US" sz="1100" b="1" dirty="0">
                <a:latin typeface="Arial" panose="020B0604020202020204" pitchFamily="34" charset="0"/>
                <a:ea typeface="Arial"/>
                <a:cs typeface="Arial" panose="020B0604020202020204" pitchFamily="34" charset="0"/>
                <a:sym typeface="Arial"/>
              </a:rPr>
              <a:t>Financial viability</a:t>
            </a:r>
          </a:p>
          <a:p>
            <a:pPr>
              <a:spcBef>
                <a:spcPts val="0"/>
              </a:spcBef>
              <a:buSzPct val="25000"/>
            </a:pPr>
            <a:endParaRPr lang="en-US" sz="1100" dirty="0">
              <a:latin typeface="Arial" panose="020B0604020202020204" pitchFamily="34" charset="0"/>
              <a:ea typeface="Arial"/>
              <a:cs typeface="Arial" panose="020B0604020202020204" pitchFamily="34" charset="0"/>
              <a:sym typeface="Arial"/>
            </a:endParaRPr>
          </a:p>
          <a:p>
            <a:pPr>
              <a:spcBef>
                <a:spcPts val="0"/>
              </a:spcBef>
              <a:buSzPct val="25000"/>
            </a:pPr>
            <a:r>
              <a:rPr lang="en-US" sz="1100" b="1" i="1" dirty="0">
                <a:latin typeface="Arial" panose="020B0604020202020204" pitchFamily="34" charset="0"/>
                <a:cs typeface="Arial" panose="020B0604020202020204" pitchFamily="34" charset="0"/>
              </a:rPr>
              <a:t>All four of these are important and needed at every level. Each priority area supports the other three!!</a:t>
            </a:r>
            <a:endParaRPr lang="en-US" sz="1100" dirty="0">
              <a:latin typeface="Arial" panose="020B0604020202020204" pitchFamily="34" charset="0"/>
              <a:cs typeface="Arial" panose="020B0604020202020204" pitchFamily="34" charset="0"/>
            </a:endParaRPr>
          </a:p>
        </p:txBody>
      </p:sp>
      <p:sp>
        <p:nvSpPr>
          <p:cNvPr id="262" name="Shape 262"/>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3587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9" name="Shape 429"/>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panose="020B0604020202020204" pitchFamily="34" charset="0"/>
                <a:cs typeface="Arial" panose="020B0604020202020204" pitchFamily="34" charset="0"/>
              </a:rPr>
              <a:t>We can do nothing with out members. So let’s begin there… with Membership and Engagement</a:t>
            </a:r>
          </a:p>
        </p:txBody>
      </p:sp>
      <p:sp>
        <p:nvSpPr>
          <p:cNvPr id="430" name="Shape 430"/>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7296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panose="020B0604020202020204" pitchFamily="34" charset="0"/>
                <a:cs typeface="Arial" panose="020B0604020202020204" pitchFamily="34" charset="0"/>
              </a:rPr>
              <a:t>Our goal is to build, retain and support a growing Kiwanis membership network.</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Clr>
                <a:schemeClr val="dk1"/>
              </a:buClr>
              <a:buSzPct val="25000"/>
            </a:pPr>
            <a:r>
              <a:rPr lang="en-US" sz="1100" dirty="0">
                <a:latin typeface="Arial" panose="020B0604020202020204" pitchFamily="34" charset="0"/>
                <a:cs typeface="Arial" panose="020B0604020202020204" pitchFamily="34" charset="0"/>
              </a:rPr>
              <a:t>Kiwanis inspires and engages men, women, youth, corporations, other nonprofits, partners and communities to make the world a better place for children to thrive. Belonging to Kiwanis means being a part of a massive force for positive change in the world.</a:t>
            </a:r>
          </a:p>
          <a:p>
            <a:pPr>
              <a:spcBef>
                <a:spcPts val="0"/>
              </a:spcBef>
              <a:buClr>
                <a:schemeClr val="dk1"/>
              </a:buClr>
              <a:buSzPct val="25000"/>
            </a:pPr>
            <a:endParaRPr lang="en-US" sz="1100" dirty="0">
              <a:latin typeface="Arial" panose="020B0604020202020204" pitchFamily="34" charset="0"/>
              <a:cs typeface="Arial" panose="020B0604020202020204" pitchFamily="34" charset="0"/>
            </a:endParaRPr>
          </a:p>
          <a:p>
            <a:pPr>
              <a:spcBef>
                <a:spcPts val="0"/>
              </a:spcBef>
              <a:buClr>
                <a:schemeClr val="dk1"/>
              </a:buClr>
              <a:buSzPct val="25000"/>
            </a:pPr>
            <a:r>
              <a:rPr lang="en-US" sz="1100" dirty="0">
                <a:latin typeface="Arial" panose="020B0604020202020204" pitchFamily="34" charset="0"/>
                <a:cs typeface="Arial" panose="020B0604020202020204" pitchFamily="34" charset="0"/>
              </a:rPr>
              <a:t>This means opening more clubs, growing existing membership, strengthening the club experience, etc. </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What is the goal in your district? What is the goal of your club?</a:t>
            </a:r>
          </a:p>
        </p:txBody>
      </p:sp>
      <p:sp>
        <p:nvSpPr>
          <p:cNvPr id="288" name="Shape 288"/>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3733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panose="020B0604020202020204" pitchFamily="34" charset="0"/>
                <a:cs typeface="Arial" panose="020B0604020202020204" pitchFamily="34" charset="0"/>
              </a:rPr>
              <a:t>Here are some strategies the Kiwanis International Board created to build, retain and support our growing Kiwanis membership network.</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i="1" dirty="0">
                <a:latin typeface="Arial" panose="020B0604020202020204" pitchFamily="34" charset="0"/>
                <a:cs typeface="Arial" panose="020B0604020202020204" pitchFamily="34" charset="0"/>
              </a:rPr>
              <a:t>(these are downloadable brochure)</a:t>
            </a:r>
          </a:p>
          <a:p>
            <a:pPr marL="483218" indent="-483218">
              <a:spcBef>
                <a:spcPts val="0"/>
              </a:spcBef>
              <a:buClr>
                <a:schemeClr val="dk1"/>
              </a:buClr>
              <a:buSzPct val="100000"/>
              <a:buFont typeface="Arial"/>
              <a:buChar char="•"/>
            </a:pPr>
            <a:r>
              <a:rPr lang="en-US" sz="1100" dirty="0">
                <a:latin typeface="Arial" panose="020B0604020202020204" pitchFamily="34" charset="0"/>
                <a:cs typeface="Arial" panose="020B0604020202020204" pitchFamily="34" charset="0"/>
              </a:rPr>
              <a:t>Increase membership</a:t>
            </a:r>
          </a:p>
          <a:p>
            <a:pPr marL="645513" lvl="1" indent="-184433">
              <a:spcBef>
                <a:spcPts val="0"/>
              </a:spcBef>
              <a:buClr>
                <a:schemeClr val="dk1"/>
              </a:buClr>
              <a:buSzPct val="100000"/>
              <a:buFont typeface="Arial"/>
              <a:buChar char="•"/>
            </a:pPr>
            <a:r>
              <a:rPr lang="en-US" sz="1100" dirty="0">
                <a:latin typeface="Arial" panose="020B0604020202020204" pitchFamily="34" charset="0"/>
                <a:cs typeface="Arial" panose="020B0604020202020204" pitchFamily="34" charset="0"/>
              </a:rPr>
              <a:t>Strengthen traditional membership that meets in the traditional club format.</a:t>
            </a:r>
          </a:p>
          <a:p>
            <a:pPr marL="645513" lvl="1" indent="-184433">
              <a:spcBef>
                <a:spcPts val="0"/>
              </a:spcBef>
              <a:buClr>
                <a:schemeClr val="dk1"/>
              </a:buClr>
              <a:buSzPct val="100000"/>
              <a:buFont typeface="Arial"/>
              <a:buChar char="•"/>
            </a:pPr>
            <a:r>
              <a:rPr lang="en-US" sz="1100" dirty="0">
                <a:latin typeface="Arial" panose="020B0604020202020204" pitchFamily="34" charset="0"/>
                <a:cs typeface="Arial" panose="020B0604020202020204" pitchFamily="34" charset="0"/>
              </a:rPr>
              <a:t>Research, develop and grow our non-traditional membership like club satellites, 3-2-1 clubs and new models yet to come.</a:t>
            </a:r>
          </a:p>
          <a:p>
            <a:pPr marL="483218" indent="-483218">
              <a:spcBef>
                <a:spcPts val="0"/>
              </a:spcBef>
              <a:buClr>
                <a:schemeClr val="dk1"/>
              </a:buClr>
              <a:buSzPct val="100000"/>
              <a:buFont typeface="Arial"/>
              <a:buChar char="•"/>
            </a:pPr>
            <a:r>
              <a:rPr lang="en-US" sz="1100" dirty="0">
                <a:latin typeface="Arial" panose="020B0604020202020204" pitchFamily="34" charset="0"/>
                <a:cs typeface="Arial" panose="020B0604020202020204" pitchFamily="34" charset="0"/>
              </a:rPr>
              <a:t>Open clubs </a:t>
            </a:r>
            <a:r>
              <a:rPr lang="en-US" sz="1100" i="1" dirty="0">
                <a:latin typeface="Arial" panose="020B0604020202020204" pitchFamily="34" charset="0"/>
                <a:cs typeface="Arial" panose="020B0604020202020204" pitchFamily="34" charset="0"/>
              </a:rPr>
              <a:t>(worldwide)</a:t>
            </a:r>
            <a:r>
              <a:rPr lang="en-US" sz="1100" dirty="0">
                <a:latin typeface="Arial" panose="020B0604020202020204" pitchFamily="34" charset="0"/>
                <a:cs typeface="Arial" panose="020B0604020202020204" pitchFamily="34" charset="0"/>
              </a:rPr>
              <a:t> </a:t>
            </a:r>
          </a:p>
          <a:p>
            <a:pPr marL="483218" indent="-483218">
              <a:spcBef>
                <a:spcPts val="0"/>
              </a:spcBef>
              <a:buClr>
                <a:schemeClr val="dk1"/>
              </a:buClr>
              <a:buSzPct val="100000"/>
              <a:buFont typeface="Arial"/>
              <a:buChar char="•"/>
            </a:pPr>
            <a:r>
              <a:rPr lang="en-US" sz="1100" dirty="0">
                <a:latin typeface="Arial" panose="020B0604020202020204" pitchFamily="34" charset="0"/>
                <a:cs typeface="Arial" panose="020B0604020202020204" pitchFamily="34" charset="0"/>
              </a:rPr>
              <a:t>Develop leaders </a:t>
            </a:r>
            <a:r>
              <a:rPr lang="en-US" sz="1100" i="1" dirty="0">
                <a:latin typeface="Arial" panose="020B0604020202020204" pitchFamily="34" charset="0"/>
                <a:cs typeface="Arial" panose="020B0604020202020204" pitchFamily="34" charset="0"/>
              </a:rPr>
              <a:t>(at all levels) </a:t>
            </a:r>
          </a:p>
          <a:p>
            <a:pPr marL="483218" indent="-483218">
              <a:spcBef>
                <a:spcPts val="0"/>
              </a:spcBef>
              <a:buClr>
                <a:schemeClr val="dk1"/>
              </a:buClr>
              <a:buSzPct val="100000"/>
              <a:buFont typeface="Arial"/>
              <a:buChar char="•"/>
            </a:pPr>
            <a:r>
              <a:rPr lang="en-US" sz="1100" dirty="0">
                <a:latin typeface="Arial" panose="020B0604020202020204" pitchFamily="34" charset="0"/>
                <a:cs typeface="Arial" panose="020B0604020202020204" pitchFamily="34" charset="0"/>
              </a:rPr>
              <a:t>Focus on the strategic plan; this will improve the member experience as well as create a leadership pipeline at multiple levels.</a:t>
            </a:r>
          </a:p>
          <a:p>
            <a:pPr marL="483218" indent="-483218">
              <a:spcBef>
                <a:spcPts val="0"/>
              </a:spcBef>
              <a:buClr>
                <a:schemeClr val="dk1"/>
              </a:buClr>
              <a:buSzPct val="100000"/>
              <a:buFont typeface="Arial"/>
              <a:buChar char="•"/>
            </a:pPr>
            <a:r>
              <a:rPr lang="en-US" sz="1100" dirty="0">
                <a:latin typeface="Arial" panose="020B0604020202020204" pitchFamily="34" charset="0"/>
                <a:cs typeface="Arial" panose="020B0604020202020204" pitchFamily="34" charset="0"/>
              </a:rPr>
              <a:t>Invite new members</a:t>
            </a:r>
          </a:p>
          <a:p>
            <a:pPr marL="483218" indent="-483218">
              <a:spcBef>
                <a:spcPts val="0"/>
              </a:spcBef>
              <a:buClr>
                <a:schemeClr val="dk1"/>
              </a:buClr>
              <a:buSzPct val="100000"/>
              <a:buFont typeface="Arial"/>
              <a:buChar char="•"/>
            </a:pPr>
            <a:r>
              <a:rPr lang="en-US" sz="1100" dirty="0">
                <a:latin typeface="Arial" panose="020B0604020202020204" pitchFamily="34" charset="0"/>
                <a:cs typeface="Arial" panose="020B0604020202020204" pitchFamily="34" charset="0"/>
              </a:rPr>
              <a:t>Increase the value of the member experience</a:t>
            </a:r>
          </a:p>
          <a:p>
            <a:pPr marL="483218" indent="-483218">
              <a:spcBef>
                <a:spcPts val="0"/>
              </a:spcBef>
              <a:buClr>
                <a:schemeClr val="dk1"/>
              </a:buClr>
              <a:buSzPct val="100000"/>
              <a:buFont typeface="Arial"/>
              <a:buChar char="•"/>
            </a:pPr>
            <a:r>
              <a:rPr lang="en-US" sz="1100" dirty="0">
                <a:latin typeface="Arial" panose="020B0604020202020204" pitchFamily="34" charset="0"/>
                <a:cs typeface="Arial" panose="020B0604020202020204" pitchFamily="34" charset="0"/>
              </a:rPr>
              <a:t>Build a strong network of local and global partners </a:t>
            </a:r>
            <a:r>
              <a:rPr lang="en-US" sz="1100" i="1" dirty="0">
                <a:latin typeface="Arial" panose="020B0604020202020204" pitchFamily="34" charset="0"/>
                <a:cs typeface="Arial" panose="020B0604020202020204" pitchFamily="34" charset="0"/>
              </a:rPr>
              <a:t>(in service as well as funding)</a:t>
            </a:r>
            <a:endParaRPr lang="en-US" i="1" dirty="0">
              <a:latin typeface="Arial" panose="020B0604020202020204" pitchFamily="34" charset="0"/>
              <a:cs typeface="Arial" panose="020B0604020202020204" pitchFamily="34" charset="0"/>
            </a:endParaRPr>
          </a:p>
        </p:txBody>
      </p:sp>
      <p:sp>
        <p:nvSpPr>
          <p:cNvPr id="296" name="Shape 296"/>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14</a:t>
            </a:fld>
            <a:endParaRPr lang="en-US" sz="1200">
              <a:latin typeface="Calibri"/>
              <a:ea typeface="Calibri"/>
              <a:cs typeface="Calibri"/>
              <a:sym typeface="Calibri"/>
            </a:endParaRPr>
          </a:p>
        </p:txBody>
      </p:sp>
    </p:spTree>
    <p:extLst>
      <p:ext uri="{BB962C8B-B14F-4D97-AF65-F5344CB8AC3E}">
        <p14:creationId xmlns:p14="http://schemas.microsoft.com/office/powerpoint/2010/main" val="2549527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1" name="Shape 531"/>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Priority: Community Impact </a:t>
            </a:r>
          </a:p>
          <a:p>
            <a:pPr>
              <a:spcBef>
                <a:spcPts val="0"/>
              </a:spcBef>
              <a:buSzPct val="25000"/>
            </a:pPr>
            <a:endParaRPr lang="en-US"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Our strategic plan is like a puzzle, it takes many pieces in the right place to give you the picture you want. We’ve looked at membership and engagement. Let’s take a look at our next priority area, community impact.</a:t>
            </a:r>
          </a:p>
          <a:p>
            <a:pPr>
              <a:spcBef>
                <a:spcPts val="760"/>
              </a:spcBef>
              <a:buSzPct val="25000"/>
            </a:pPr>
            <a:endParaRPr dirty="0"/>
          </a:p>
        </p:txBody>
      </p:sp>
      <p:sp>
        <p:nvSpPr>
          <p:cNvPr id="532" name="Shape 532"/>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6059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panose="020B0604020202020204" pitchFamily="34" charset="0"/>
                <a:cs typeface="Arial" panose="020B0604020202020204" pitchFamily="34" charset="0"/>
              </a:rPr>
              <a:t>Our goal is to perform meaningful service, with service to children as our priority. </a:t>
            </a:r>
          </a:p>
          <a:p>
            <a:pPr>
              <a:spcBef>
                <a:spcPts val="0"/>
              </a:spcBef>
              <a:buClr>
                <a:schemeClr val="dk1"/>
              </a:buClr>
              <a:buSzPct val="25000"/>
            </a:pPr>
            <a:r>
              <a:rPr lang="en-US" sz="1100" dirty="0">
                <a:latin typeface="Arial" panose="020B0604020202020204" pitchFamily="34" charset="0"/>
                <a:cs typeface="Arial" panose="020B0604020202020204" pitchFamily="34" charset="0"/>
              </a:rPr>
              <a:t>Kiwanis is best expressed through meaningful service in communities around the world. When we work together and with other organizations to address important needs for children, we change lives, build stronger communities and even improve our own lives.</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And what will the impact goal be in </a:t>
            </a:r>
            <a:r>
              <a:rPr lang="en-US" sz="1100" u="sng" dirty="0">
                <a:latin typeface="Arial" panose="020B0604020202020204" pitchFamily="34" charset="0"/>
                <a:cs typeface="Arial" panose="020B0604020202020204" pitchFamily="34" charset="0"/>
              </a:rPr>
              <a:t>your</a:t>
            </a:r>
            <a:r>
              <a:rPr lang="en-US" sz="1100" dirty="0">
                <a:latin typeface="Arial" panose="020B0604020202020204" pitchFamily="34" charset="0"/>
                <a:cs typeface="Arial" panose="020B0604020202020204" pitchFamily="34" charset="0"/>
              </a:rPr>
              <a:t> district? In </a:t>
            </a:r>
            <a:r>
              <a:rPr lang="en-US" sz="1100" u="sng" dirty="0">
                <a:latin typeface="Arial" panose="020B0604020202020204" pitchFamily="34" charset="0"/>
                <a:cs typeface="Arial" panose="020B0604020202020204" pitchFamily="34" charset="0"/>
              </a:rPr>
              <a:t>your</a:t>
            </a:r>
            <a:r>
              <a:rPr lang="en-US" sz="1100" dirty="0">
                <a:latin typeface="Arial" panose="020B0604020202020204" pitchFamily="34" charset="0"/>
                <a:cs typeface="Arial" panose="020B0604020202020204" pitchFamily="34" charset="0"/>
              </a:rPr>
              <a:t> club? In </a:t>
            </a:r>
            <a:r>
              <a:rPr lang="en-US" sz="1100" u="sng" dirty="0">
                <a:latin typeface="Arial" panose="020B0604020202020204" pitchFamily="34" charset="0"/>
                <a:cs typeface="Arial" panose="020B0604020202020204" pitchFamily="34" charset="0"/>
              </a:rPr>
              <a:t>your</a:t>
            </a:r>
            <a:r>
              <a:rPr lang="en-US" sz="1100" dirty="0">
                <a:latin typeface="Arial" panose="020B0604020202020204" pitchFamily="34" charset="0"/>
                <a:cs typeface="Arial" panose="020B0604020202020204" pitchFamily="34" charset="0"/>
              </a:rPr>
              <a:t> community? </a:t>
            </a:r>
          </a:p>
          <a:p>
            <a:pPr>
              <a:spcBef>
                <a:spcPts val="373"/>
              </a:spcBef>
              <a:buSzPct val="25000"/>
            </a:pPr>
            <a:endParaRPr dirty="0"/>
          </a:p>
        </p:txBody>
      </p:sp>
      <p:sp>
        <p:nvSpPr>
          <p:cNvPr id="324" name="Shape 324"/>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16</a:t>
            </a:fld>
            <a:endParaRPr lang="en-US" sz="1200">
              <a:latin typeface="Calibri"/>
              <a:ea typeface="Calibri"/>
              <a:cs typeface="Calibri"/>
              <a:sym typeface="Calibri"/>
            </a:endParaRPr>
          </a:p>
        </p:txBody>
      </p:sp>
    </p:spTree>
    <p:extLst>
      <p:ext uri="{BB962C8B-B14F-4D97-AF65-F5344CB8AC3E}">
        <p14:creationId xmlns:p14="http://schemas.microsoft.com/office/powerpoint/2010/main" val="3259689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1" name="Shape 331"/>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i="1" dirty="0">
                <a:latin typeface="Arial" panose="020B0604020202020204" pitchFamily="34" charset="0"/>
                <a:cs typeface="Arial" panose="020B0604020202020204" pitchFamily="34" charset="0"/>
              </a:rPr>
              <a:t>(Again, these are in the brochure)</a:t>
            </a:r>
          </a:p>
          <a:p>
            <a:pPr>
              <a:spcBef>
                <a:spcPts val="0"/>
              </a:spcBef>
              <a:buSzPct val="25000"/>
            </a:pPr>
            <a:r>
              <a:rPr lang="en-US" sz="1100" dirty="0">
                <a:latin typeface="Arial" panose="020B0604020202020204" pitchFamily="34" charset="0"/>
                <a:cs typeface="Arial" panose="020B0604020202020204" pitchFamily="34" charset="0"/>
              </a:rPr>
              <a:t>Kiwanis International Board’s strategies include </a:t>
            </a:r>
          </a:p>
          <a:p>
            <a:pPr marL="469463" indent="-469463">
              <a:spcBef>
                <a:spcPts val="0"/>
              </a:spcBef>
              <a:buClr>
                <a:srgbClr val="000000"/>
              </a:buClr>
              <a:buSzPct val="100909"/>
              <a:buFont typeface="Arial"/>
              <a:buChar char="•"/>
            </a:pPr>
            <a:r>
              <a:rPr lang="en-US" sz="1100" dirty="0">
                <a:solidFill>
                  <a:srgbClr val="000000"/>
                </a:solidFill>
                <a:latin typeface="Arial" panose="020B0604020202020204" pitchFamily="34" charset="0"/>
                <a:cs typeface="Arial" panose="020B0604020202020204" pitchFamily="34" charset="0"/>
              </a:rPr>
              <a:t>Empower and support growth in our Service Leadership Programs</a:t>
            </a:r>
          </a:p>
          <a:p>
            <a:pPr marL="469463" indent="-469463">
              <a:spcBef>
                <a:spcPts val="0"/>
              </a:spcBef>
              <a:buClr>
                <a:srgbClr val="000000"/>
              </a:buClr>
              <a:buSzPct val="100909"/>
              <a:buFont typeface="Arial"/>
              <a:buChar char="•"/>
            </a:pPr>
            <a:r>
              <a:rPr lang="en-US" sz="1100" dirty="0">
                <a:solidFill>
                  <a:srgbClr val="000000"/>
                </a:solidFill>
                <a:latin typeface="Arial" panose="020B0604020202020204" pitchFamily="34" charset="0"/>
                <a:cs typeface="Arial" panose="020B0604020202020204" pitchFamily="34" charset="0"/>
              </a:rPr>
              <a:t>Align relevant service with community needs. </a:t>
            </a:r>
          </a:p>
          <a:p>
            <a:pPr marL="943716" lvl="1" indent="-469462">
              <a:spcBef>
                <a:spcPts val="0"/>
              </a:spcBef>
              <a:buClr>
                <a:srgbClr val="000000"/>
              </a:buClr>
              <a:buSzPct val="100909"/>
              <a:buFont typeface="Arial"/>
              <a:buChar char="•"/>
            </a:pPr>
            <a:r>
              <a:rPr lang="en-US" sz="1100" dirty="0">
                <a:solidFill>
                  <a:srgbClr val="000000"/>
                </a:solidFill>
                <a:latin typeface="Arial" panose="020B0604020202020204" pitchFamily="34" charset="0"/>
                <a:cs typeface="Arial" panose="020B0604020202020204" pitchFamily="34" charset="0"/>
              </a:rPr>
              <a:t>From the KI perspective we are really emphasizing finding what the community really needs, not what you THINK the community needs.</a:t>
            </a:r>
          </a:p>
          <a:p>
            <a:pPr marL="469463" indent="-469463">
              <a:spcBef>
                <a:spcPts val="0"/>
              </a:spcBef>
              <a:buClr>
                <a:srgbClr val="000000"/>
              </a:buClr>
              <a:buSzPct val="100909"/>
              <a:buFont typeface="Arial"/>
              <a:buChar char="•"/>
            </a:pPr>
            <a:r>
              <a:rPr lang="en-US" sz="1100" dirty="0">
                <a:solidFill>
                  <a:srgbClr val="000000"/>
                </a:solidFill>
                <a:latin typeface="Arial" panose="020B0604020202020204" pitchFamily="34" charset="0"/>
                <a:cs typeface="Arial" panose="020B0604020202020204" pitchFamily="34" charset="0"/>
              </a:rPr>
              <a:t>Encourage the development of a signature project in each club</a:t>
            </a:r>
          </a:p>
          <a:p>
            <a:pPr marL="938928" lvl="1" indent="-477848">
              <a:spcBef>
                <a:spcPts val="0"/>
              </a:spcBef>
              <a:buClr>
                <a:srgbClr val="000000"/>
              </a:buClr>
              <a:buSzPct val="100909"/>
              <a:buFont typeface="Arial"/>
              <a:buChar char="•"/>
            </a:pPr>
            <a:r>
              <a:rPr lang="en-US" sz="1100" dirty="0">
                <a:solidFill>
                  <a:srgbClr val="000000"/>
                </a:solidFill>
                <a:latin typeface="Arial" panose="020B0604020202020204" pitchFamily="34" charset="0"/>
                <a:cs typeface="Arial" panose="020B0604020202020204" pitchFamily="34" charset="0"/>
              </a:rPr>
              <a:t>We plan to maximize our use of technology to support Kiwanis community networks and signature projects.</a:t>
            </a:r>
          </a:p>
          <a:p>
            <a:pPr marL="938928" lvl="1" indent="-477848">
              <a:spcBef>
                <a:spcPts val="0"/>
              </a:spcBef>
              <a:buClr>
                <a:srgbClr val="000000"/>
              </a:buClr>
              <a:buSzPct val="100909"/>
              <a:buFont typeface="Arial"/>
              <a:buChar char="•"/>
            </a:pPr>
            <a:r>
              <a:rPr lang="en-US" sz="1100" dirty="0">
                <a:solidFill>
                  <a:srgbClr val="000000"/>
                </a:solidFill>
                <a:latin typeface="Arial" panose="020B0604020202020204" pitchFamily="34" charset="0"/>
                <a:cs typeface="Arial" panose="020B0604020202020204" pitchFamily="34" charset="0"/>
              </a:rPr>
              <a:t>We plan to maximize our internal and external resources to support networks, signature projects and partnerships</a:t>
            </a:r>
          </a:p>
          <a:p>
            <a:pPr marL="469463" indent="-469463">
              <a:spcBef>
                <a:spcPts val="0"/>
              </a:spcBef>
              <a:buClr>
                <a:srgbClr val="000000"/>
              </a:buClr>
              <a:buSzPct val="100909"/>
              <a:buFont typeface="Arial"/>
              <a:buChar char="•"/>
            </a:pPr>
            <a:r>
              <a:rPr lang="en-US" sz="1100" dirty="0">
                <a:solidFill>
                  <a:srgbClr val="000000"/>
                </a:solidFill>
                <a:latin typeface="Arial" panose="020B0604020202020204" pitchFamily="34" charset="0"/>
                <a:cs typeface="Arial" panose="020B0604020202020204" pitchFamily="34" charset="0"/>
              </a:rPr>
              <a:t>Encourage hands-on service projects</a:t>
            </a:r>
          </a:p>
        </p:txBody>
      </p:sp>
      <p:sp>
        <p:nvSpPr>
          <p:cNvPr id="332" name="Shape 332"/>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17</a:t>
            </a:fld>
            <a:endParaRPr lang="en-US" sz="1200">
              <a:latin typeface="Calibri"/>
              <a:ea typeface="Calibri"/>
              <a:cs typeface="Calibri"/>
              <a:sym typeface="Calibri"/>
            </a:endParaRPr>
          </a:p>
        </p:txBody>
      </p:sp>
    </p:spTree>
    <p:extLst>
      <p:ext uri="{BB962C8B-B14F-4D97-AF65-F5344CB8AC3E}">
        <p14:creationId xmlns:p14="http://schemas.microsoft.com/office/powerpoint/2010/main" val="2837633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5" name="Shape 555"/>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Signature projects are important for the future of Kiwanis, as they can elevate awareness of Kiwanis in local communities and of course put a spotlight on the impact we make. </a:t>
            </a:r>
          </a:p>
          <a:p>
            <a:pPr marL="237093" indent="-237093">
              <a:spcBef>
                <a:spcPts val="0"/>
              </a:spcBef>
              <a:buClr>
                <a:schemeClr val="dk1"/>
              </a:buClr>
              <a:buSzPct val="100909"/>
              <a:buFont typeface="Arial"/>
              <a:buChar char="•"/>
            </a:pPr>
            <a:r>
              <a:rPr lang="en-US" sz="1100" dirty="0">
                <a:latin typeface="Arial"/>
                <a:ea typeface="Arial"/>
                <a:cs typeface="Arial"/>
                <a:sym typeface="Arial"/>
              </a:rPr>
              <a:t>Recurring, brand-enhancing, high impact along with membership and partnership focused. </a:t>
            </a:r>
          </a:p>
          <a:p>
            <a:pPr marL="237093" indent="-237093">
              <a:spcBef>
                <a:spcPts val="0"/>
              </a:spcBef>
              <a:buClr>
                <a:schemeClr val="dk1"/>
              </a:buClr>
              <a:buSzPct val="100909"/>
              <a:buFont typeface="Arial"/>
              <a:buChar char="•"/>
            </a:pPr>
            <a:r>
              <a:rPr lang="en-US" sz="1100" dirty="0">
                <a:latin typeface="Arial"/>
                <a:ea typeface="Arial"/>
                <a:cs typeface="Arial"/>
                <a:sym typeface="Arial"/>
              </a:rPr>
              <a:t>These are the keys to creating a successful signature project. </a:t>
            </a:r>
          </a:p>
          <a:p>
            <a:pPr>
              <a:spcBef>
                <a:spcPts val="0"/>
              </a:spcBef>
              <a:buSzPct val="25000"/>
            </a:pPr>
            <a:endParaRPr sz="1100" dirty="0">
              <a:latin typeface="Arial"/>
              <a:ea typeface="Arial"/>
              <a:cs typeface="Arial"/>
              <a:sym typeface="Arial"/>
            </a:endParaRPr>
          </a:p>
          <a:p>
            <a:pPr>
              <a:spcBef>
                <a:spcPts val="0"/>
              </a:spcBef>
              <a:buClr>
                <a:schemeClr val="dk1"/>
              </a:buClr>
              <a:buSzPct val="25000"/>
            </a:pPr>
            <a:r>
              <a:rPr lang="en-US" sz="1100" dirty="0">
                <a:latin typeface="Arial"/>
                <a:ea typeface="Arial"/>
                <a:cs typeface="Arial"/>
                <a:sym typeface="Arial"/>
              </a:rPr>
              <a:t>Again, a signature project is one that includes all of the following signature project criteria </a:t>
            </a:r>
            <a:r>
              <a:rPr lang="en-US" sz="1100" i="1" dirty="0">
                <a:latin typeface="Arial"/>
                <a:ea typeface="Arial"/>
                <a:cs typeface="Arial"/>
                <a:sym typeface="Arial"/>
              </a:rPr>
              <a:t>CLICK</a:t>
            </a:r>
            <a:r>
              <a:rPr lang="en-US" sz="1100" dirty="0">
                <a:latin typeface="Arial"/>
                <a:ea typeface="Arial"/>
                <a:cs typeface="Arial"/>
                <a:sym typeface="Arial"/>
              </a:rPr>
              <a:t>:</a:t>
            </a:r>
          </a:p>
          <a:p>
            <a:pPr marL="237093" indent="-237093">
              <a:spcBef>
                <a:spcPts val="0"/>
              </a:spcBef>
              <a:buClr>
                <a:schemeClr val="dk1"/>
              </a:buClr>
              <a:buSzPct val="100909"/>
              <a:buFont typeface="Calibri"/>
              <a:buAutoNum type="arabicPeriod"/>
            </a:pPr>
            <a:r>
              <a:rPr lang="en-US" sz="1100" b="1" dirty="0">
                <a:latin typeface="Arial"/>
                <a:ea typeface="Arial"/>
                <a:cs typeface="Arial"/>
                <a:sym typeface="Arial"/>
              </a:rPr>
              <a:t>Recurring</a:t>
            </a:r>
            <a:r>
              <a:rPr lang="en-US" sz="1100" dirty="0">
                <a:latin typeface="Arial"/>
                <a:ea typeface="Arial"/>
                <a:cs typeface="Arial"/>
                <a:sym typeface="Arial"/>
              </a:rPr>
              <a:t>: At a minimum, the project should take place annually. </a:t>
            </a:r>
            <a:r>
              <a:rPr lang="en-US" sz="1100" i="1" dirty="0">
                <a:latin typeface="Arial"/>
                <a:ea typeface="Arial"/>
                <a:cs typeface="Arial"/>
                <a:sym typeface="Arial"/>
              </a:rPr>
              <a:t>CLICK</a:t>
            </a:r>
          </a:p>
          <a:p>
            <a:pPr marL="237093" indent="-237093">
              <a:spcBef>
                <a:spcPts val="0"/>
              </a:spcBef>
              <a:buClr>
                <a:schemeClr val="dk1"/>
              </a:buClr>
              <a:buSzPct val="100909"/>
              <a:buFont typeface="Calibri"/>
              <a:buAutoNum type="arabicPeriod"/>
            </a:pPr>
            <a:r>
              <a:rPr lang="en-US" sz="1100" b="1" dirty="0">
                <a:latin typeface="Arial"/>
                <a:ea typeface="Arial"/>
                <a:cs typeface="Arial"/>
                <a:sym typeface="Arial"/>
              </a:rPr>
              <a:t>Brand enhancing</a:t>
            </a:r>
            <a:r>
              <a:rPr lang="en-US" sz="1100" dirty="0">
                <a:latin typeface="Arial"/>
                <a:ea typeface="Arial"/>
                <a:cs typeface="Arial"/>
                <a:sym typeface="Arial"/>
              </a:rPr>
              <a:t>: The project should be designed to elevate the Kiwanis brand in the local community with opportunities for public relations activities, such as Kiwanis naming rights, media mentions, etc.  </a:t>
            </a:r>
            <a:r>
              <a:rPr lang="en-US" sz="1100" i="1" dirty="0">
                <a:latin typeface="Arial"/>
                <a:ea typeface="Arial"/>
                <a:cs typeface="Arial"/>
                <a:sym typeface="Arial"/>
              </a:rPr>
              <a:t>CLICK</a:t>
            </a:r>
          </a:p>
          <a:p>
            <a:pPr marL="237093" indent="-237093">
              <a:spcBef>
                <a:spcPts val="0"/>
              </a:spcBef>
              <a:buClr>
                <a:schemeClr val="dk1"/>
              </a:buClr>
              <a:buSzPct val="100909"/>
              <a:buFont typeface="Calibri"/>
              <a:buAutoNum type="arabicPeriod"/>
            </a:pPr>
            <a:r>
              <a:rPr lang="en-US" sz="1100" b="1" dirty="0">
                <a:latin typeface="Arial"/>
                <a:ea typeface="Arial"/>
                <a:cs typeface="Arial"/>
                <a:sym typeface="Arial"/>
              </a:rPr>
              <a:t>High impact</a:t>
            </a:r>
            <a:r>
              <a:rPr lang="en-US" sz="1100" dirty="0">
                <a:latin typeface="Arial"/>
                <a:ea typeface="Arial"/>
                <a:cs typeface="Arial"/>
                <a:sym typeface="Arial"/>
              </a:rPr>
              <a:t>: The project should have a demonstrable positive impact on the community; this impact should be measurable in monies raised, children served, flags hung, playgrounds built, etc. </a:t>
            </a:r>
            <a:r>
              <a:rPr lang="en-US" sz="1100" i="1" dirty="0">
                <a:latin typeface="Arial"/>
                <a:ea typeface="Arial"/>
                <a:cs typeface="Arial"/>
                <a:sym typeface="Arial"/>
              </a:rPr>
              <a:t>CLICK</a:t>
            </a:r>
          </a:p>
          <a:p>
            <a:pPr marL="237093" indent="-237093">
              <a:spcBef>
                <a:spcPts val="0"/>
              </a:spcBef>
              <a:buClr>
                <a:schemeClr val="dk1"/>
              </a:buClr>
              <a:buSzPct val="100909"/>
              <a:buFont typeface="Calibri"/>
              <a:buAutoNum type="arabicPeriod"/>
            </a:pPr>
            <a:r>
              <a:rPr lang="en-US" sz="1100" b="1" dirty="0">
                <a:latin typeface="Arial"/>
                <a:ea typeface="Arial"/>
                <a:cs typeface="Arial"/>
                <a:sym typeface="Arial"/>
              </a:rPr>
              <a:t>Membership focused</a:t>
            </a:r>
            <a:r>
              <a:rPr lang="en-US" sz="1100" dirty="0">
                <a:latin typeface="Arial"/>
                <a:ea typeface="Arial"/>
                <a:cs typeface="Arial"/>
                <a:sym typeface="Arial"/>
              </a:rPr>
              <a:t>: The project should support opportunities to strengthen membership and develop new partnerships. </a:t>
            </a:r>
            <a:r>
              <a:rPr lang="en-US" sz="1100" i="1" dirty="0">
                <a:latin typeface="Arial"/>
                <a:ea typeface="Arial"/>
                <a:cs typeface="Arial"/>
                <a:sym typeface="Arial"/>
              </a:rPr>
              <a:t>CLICK</a:t>
            </a:r>
          </a:p>
          <a:p>
            <a:pPr>
              <a:spcBef>
                <a:spcPts val="0"/>
              </a:spcBef>
              <a:buSzPct val="25000"/>
            </a:pPr>
            <a:endParaRPr sz="1100" i="1" dirty="0">
              <a:latin typeface="Arial"/>
              <a:ea typeface="Arial"/>
              <a:cs typeface="Arial"/>
              <a:sym typeface="Arial"/>
            </a:endParaRPr>
          </a:p>
          <a:p>
            <a:pPr>
              <a:spcBef>
                <a:spcPts val="0"/>
              </a:spcBef>
              <a:buSzPct val="25000"/>
            </a:pPr>
            <a:r>
              <a:rPr lang="en-US" sz="1100" dirty="0">
                <a:latin typeface="Arial"/>
                <a:ea typeface="Arial"/>
                <a:cs typeface="Arial"/>
                <a:sym typeface="Arial"/>
              </a:rPr>
              <a:t>It is crucial that all four are taking place. </a:t>
            </a:r>
          </a:p>
          <a:p>
            <a:pPr>
              <a:spcBef>
                <a:spcPts val="0"/>
              </a:spcBef>
              <a:buSzPct val="25000"/>
            </a:pPr>
            <a:endParaRPr sz="1100" dirty="0">
              <a:latin typeface="Arial"/>
              <a:ea typeface="Arial"/>
              <a:cs typeface="Arial"/>
              <a:sym typeface="Arial"/>
            </a:endParaRPr>
          </a:p>
          <a:p>
            <a:pPr>
              <a:spcBef>
                <a:spcPts val="0"/>
              </a:spcBef>
              <a:buSzPct val="25000"/>
            </a:pPr>
            <a:r>
              <a:rPr lang="en-US" sz="1100" b="1" dirty="0">
                <a:latin typeface="Arial"/>
                <a:ea typeface="Arial"/>
                <a:cs typeface="Arial"/>
                <a:sym typeface="Arial"/>
              </a:rPr>
              <a:t>TIP</a:t>
            </a:r>
            <a:r>
              <a:rPr lang="en-US" sz="1100" dirty="0">
                <a:latin typeface="Arial"/>
                <a:ea typeface="Arial"/>
                <a:cs typeface="Arial"/>
                <a:sym typeface="Arial"/>
              </a:rPr>
              <a:t>: A good question to ask when identifying a signature project is “what community activity or event is my club known for?”</a:t>
            </a:r>
          </a:p>
        </p:txBody>
      </p:sp>
      <p:sp>
        <p:nvSpPr>
          <p:cNvPr id="556" name="Shape 556"/>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4745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panose="020B0604020202020204" pitchFamily="34" charset="0"/>
                <a:cs typeface="Arial" panose="020B0604020202020204" pitchFamily="34" charset="0"/>
              </a:rPr>
              <a:t>Priority: Our Kiwanis Image</a:t>
            </a:r>
          </a:p>
          <a:p>
            <a:pPr>
              <a:spcBef>
                <a:spcPts val="373"/>
              </a:spcBef>
              <a:buSzPct val="25000"/>
            </a:pPr>
            <a:endParaRPr sz="1100" dirty="0">
              <a:latin typeface="Arial" panose="020B0604020202020204" pitchFamily="34" charset="0"/>
              <a:cs typeface="Arial" panose="020B0604020202020204" pitchFamily="34" charset="0"/>
            </a:endParaRPr>
          </a:p>
          <a:p>
            <a:pPr>
              <a:spcBef>
                <a:spcPts val="373"/>
              </a:spcBef>
              <a:buSzPct val="25000"/>
            </a:pPr>
            <a:r>
              <a:rPr lang="en-US" sz="1100" dirty="0">
                <a:latin typeface="Arial" panose="020B0604020202020204" pitchFamily="34" charset="0"/>
                <a:cs typeface="Arial" panose="020B0604020202020204" pitchFamily="34" charset="0"/>
              </a:rPr>
              <a:t>Our goal is to enhance the Kiwanis image worldwide.</a:t>
            </a:r>
          </a:p>
          <a:p>
            <a:pPr>
              <a:spcBef>
                <a:spcPts val="373"/>
              </a:spcBef>
              <a:buSzPct val="25000"/>
            </a:pPr>
            <a:endParaRPr sz="1100" dirty="0">
              <a:latin typeface="Arial" panose="020B0604020202020204" pitchFamily="34" charset="0"/>
              <a:cs typeface="Arial" panose="020B0604020202020204" pitchFamily="34" charset="0"/>
            </a:endParaRPr>
          </a:p>
          <a:p>
            <a:pPr>
              <a:spcBef>
                <a:spcPts val="373"/>
              </a:spcBef>
              <a:buSzPct val="25000"/>
            </a:pPr>
            <a:r>
              <a:rPr lang="en-US" sz="1100" dirty="0">
                <a:latin typeface="Arial" panose="020B0604020202020204" pitchFamily="34" charset="0"/>
                <a:cs typeface="Arial" panose="020B0604020202020204" pitchFamily="34" charset="0"/>
              </a:rPr>
              <a:t>Image matters.</a:t>
            </a:r>
          </a:p>
          <a:p>
            <a:pPr>
              <a:spcBef>
                <a:spcPts val="373"/>
              </a:spcBef>
              <a:buSzPct val="25000"/>
            </a:pPr>
            <a:endParaRPr dirty="0"/>
          </a:p>
        </p:txBody>
      </p:sp>
      <p:sp>
        <p:nvSpPr>
          <p:cNvPr id="339" name="Shape 339"/>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19</a:t>
            </a:fld>
            <a:endParaRPr lang="en-US" sz="1200">
              <a:latin typeface="Calibri"/>
              <a:ea typeface="Calibri"/>
              <a:cs typeface="Calibri"/>
              <a:sym typeface="Calibri"/>
            </a:endParaRPr>
          </a:p>
        </p:txBody>
      </p:sp>
    </p:spTree>
    <p:extLst>
      <p:ext uri="{BB962C8B-B14F-4D97-AF65-F5344CB8AC3E}">
        <p14:creationId xmlns:p14="http://schemas.microsoft.com/office/powerpoint/2010/main" val="3255909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panose="020B0604020202020204" pitchFamily="34" charset="0"/>
                <a:cs typeface="Arial" panose="020B0604020202020204" pitchFamily="34" charset="0"/>
              </a:rPr>
              <a:t>The planning for today began in January 2012. The Kiwanis International Board began collecting the strategic plans from all parts of our Kiwanis family in order to align them all into one organizational strategic plan.  The hope was to find all of our plans accomplished similar goals and were beautifully in sync. </a:t>
            </a:r>
          </a:p>
          <a:p>
            <a:pPr>
              <a:spcBef>
                <a:spcPts val="0"/>
              </a:spcBef>
              <a:buSzPct val="25000"/>
            </a:pPr>
            <a:endParaRPr sz="1100" i="1" dirty="0">
              <a:latin typeface="Arial" panose="020B0604020202020204" pitchFamily="34" charset="0"/>
              <a:cs typeface="Arial" panose="020B0604020202020204" pitchFamily="34" charset="0"/>
            </a:endParaRPr>
          </a:p>
          <a:p>
            <a:pPr>
              <a:spcBef>
                <a:spcPts val="0"/>
              </a:spcBef>
              <a:buSzPct val="25000"/>
            </a:pPr>
            <a:r>
              <a:rPr lang="en-US" sz="1100" i="1" dirty="0">
                <a:latin typeface="Arial" panose="020B0604020202020204" pitchFamily="34" charset="0"/>
                <a:cs typeface="Arial" panose="020B0604020202020204" pitchFamily="34" charset="0"/>
              </a:rPr>
              <a:t>[CLICK]</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We discovered the that was not the case.  </a:t>
            </a:r>
            <a:endParaRPr lang="en-US" sz="1100" i="1" dirty="0">
              <a:latin typeface="Arial" panose="020B0604020202020204" pitchFamily="34" charset="0"/>
              <a:cs typeface="Arial" panose="020B0604020202020204" pitchFamily="34" charset="0"/>
            </a:endParaRP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We found was that each year at each level of Kiwanis we progressed more like this. </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Many had no plans at all, others’ plans were simply to survive, and in the majority of the plans the end product goals changed </a:t>
            </a:r>
            <a:r>
              <a:rPr lang="en-US" sz="1100" u="sng" dirty="0">
                <a:latin typeface="Arial" panose="020B0604020202020204" pitchFamily="34" charset="0"/>
                <a:cs typeface="Arial" panose="020B0604020202020204" pitchFamily="34" charset="0"/>
              </a:rPr>
              <a:t>every</a:t>
            </a:r>
            <a:r>
              <a:rPr lang="en-US" sz="1100" dirty="0">
                <a:latin typeface="Arial" panose="020B0604020202020204" pitchFamily="34" charset="0"/>
                <a:cs typeface="Arial" panose="020B0604020202020204" pitchFamily="34" charset="0"/>
              </a:rPr>
              <a:t> </a:t>
            </a:r>
            <a:r>
              <a:rPr lang="en-US" sz="1100" u="sng" dirty="0">
                <a:latin typeface="Arial" panose="020B0604020202020204" pitchFamily="34" charset="0"/>
                <a:cs typeface="Arial" panose="020B0604020202020204" pitchFamily="34" charset="0"/>
              </a:rPr>
              <a:t>single</a:t>
            </a:r>
            <a:r>
              <a:rPr lang="en-US" sz="1100" dirty="0">
                <a:latin typeface="Arial" panose="020B0604020202020204" pitchFamily="34" charset="0"/>
                <a:cs typeface="Arial" panose="020B0604020202020204" pitchFamily="34" charset="0"/>
              </a:rPr>
              <a:t> </a:t>
            </a:r>
            <a:r>
              <a:rPr lang="en-US" sz="1100" u="sng" dirty="0">
                <a:latin typeface="Arial" panose="020B0604020202020204" pitchFamily="34" charset="0"/>
                <a:cs typeface="Arial" panose="020B0604020202020204" pitchFamily="34" charset="0"/>
              </a:rPr>
              <a:t>year</a:t>
            </a:r>
            <a:r>
              <a:rPr lang="en-US" sz="1100" dirty="0">
                <a:latin typeface="Arial" panose="020B0604020202020204" pitchFamily="34" charset="0"/>
                <a:cs typeface="Arial" panose="020B0604020202020204" pitchFamily="34" charset="0"/>
              </a:rPr>
              <a:t>. In today’s rapidly changing environment we realized we need to operate much differently if we wish to thrive and continue serving the children of the world for another century. </a:t>
            </a:r>
          </a:p>
        </p:txBody>
      </p:sp>
      <p:sp>
        <p:nvSpPr>
          <p:cNvPr id="142" name="Shape 142"/>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3463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2" name="Shape 352"/>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panose="020B0604020202020204" pitchFamily="34" charset="0"/>
                <a:cs typeface="Arial" panose="020B0604020202020204" pitchFamily="34" charset="0"/>
              </a:rPr>
              <a:t>Priority: Our Kiwanis Image</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Our goal is to enhance the Kiwanis image worldwide.</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What is the Kiwanis image? Our image is anything people think or feel about us when they see our logo, our wordmark, hear our name or see a Kiwanian in action. </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It’s a reflection of who we are, how we act, what we say, what we print, how we respond. </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Everything we think, say and do creates our Kiwanis image</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It’s what differentiates us from other people and other organizations. </a:t>
            </a:r>
          </a:p>
        </p:txBody>
      </p:sp>
      <p:sp>
        <p:nvSpPr>
          <p:cNvPr id="353" name="Shape 353"/>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20</a:t>
            </a:fld>
            <a:endParaRPr lang="en-US" sz="1200">
              <a:latin typeface="Calibri"/>
              <a:ea typeface="Calibri"/>
              <a:cs typeface="Calibri"/>
              <a:sym typeface="Calibri"/>
            </a:endParaRPr>
          </a:p>
        </p:txBody>
      </p:sp>
    </p:spTree>
    <p:extLst>
      <p:ext uri="{BB962C8B-B14F-4D97-AF65-F5344CB8AC3E}">
        <p14:creationId xmlns:p14="http://schemas.microsoft.com/office/powerpoint/2010/main" val="2446411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0" name="Shape 360"/>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panose="020B0604020202020204" pitchFamily="34" charset="0"/>
                <a:cs typeface="Arial" panose="020B0604020202020204" pitchFamily="34" charset="0"/>
              </a:rPr>
              <a:t>Let’s spread the word about the good work we do.</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How do we improve our image? How do we change it to one of a vibrant organization composed of people who want to do good things for their communities and their children?</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Here’s where we’ve started at the Kiwanis International level to enhance our image.</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Clr>
                <a:schemeClr val="dk1"/>
              </a:buClr>
              <a:buSzPct val="102000"/>
              <a:buFont typeface="Arial"/>
              <a:buChar char="•"/>
            </a:pPr>
            <a:r>
              <a:rPr lang="en-US" sz="1100" dirty="0">
                <a:latin typeface="Arial" panose="020B0604020202020204" pitchFamily="34" charset="0"/>
                <a:cs typeface="Arial" panose="020B0604020202020204" pitchFamily="34" charset="0"/>
              </a:rPr>
              <a:t>Increase name recognition worldwide. </a:t>
            </a:r>
          </a:p>
          <a:p>
            <a:pPr marL="474254" lvl="1">
              <a:spcBef>
                <a:spcPts val="0"/>
              </a:spcBef>
              <a:buClr>
                <a:schemeClr val="dk1"/>
              </a:buClr>
              <a:buSzPct val="102000"/>
              <a:buFont typeface="Arial"/>
              <a:buChar char="•"/>
            </a:pPr>
            <a:r>
              <a:rPr lang="en-US" sz="1100" dirty="0">
                <a:latin typeface="Arial" panose="020B0604020202020204" pitchFamily="34" charset="0"/>
                <a:cs typeface="Arial" panose="020B0604020202020204" pitchFamily="34" charset="0"/>
              </a:rPr>
              <a:t>One way we will be doing that is through an external branding campaign. (Visit the Brand Booth to see more.)</a:t>
            </a:r>
          </a:p>
          <a:p>
            <a:pPr>
              <a:spcBef>
                <a:spcPts val="0"/>
              </a:spcBef>
              <a:buClr>
                <a:schemeClr val="dk1"/>
              </a:buClr>
              <a:buSzPct val="102000"/>
              <a:buFont typeface="Arial"/>
              <a:buChar char="•"/>
            </a:pPr>
            <a:r>
              <a:rPr lang="en-US" sz="1100" dirty="0">
                <a:latin typeface="Arial" panose="020B0604020202020204" pitchFamily="34" charset="0"/>
                <a:cs typeface="Arial" panose="020B0604020202020204" pitchFamily="34" charset="0"/>
              </a:rPr>
              <a:t>Increase knowledge of our mission</a:t>
            </a:r>
          </a:p>
          <a:p>
            <a:pPr marL="474254" lvl="1">
              <a:spcBef>
                <a:spcPts val="0"/>
              </a:spcBef>
              <a:buClr>
                <a:schemeClr val="dk1"/>
              </a:buClr>
              <a:buSzPct val="102000"/>
              <a:buFont typeface="Arial"/>
              <a:buChar char="•"/>
            </a:pPr>
            <a:r>
              <a:rPr lang="en-US" sz="1100" dirty="0">
                <a:latin typeface="Arial" panose="020B0604020202020204" pitchFamily="34" charset="0"/>
                <a:cs typeface="Arial" panose="020B0604020202020204" pitchFamily="34" charset="0"/>
              </a:rPr>
              <a:t>both internally and externally. </a:t>
            </a:r>
            <a:r>
              <a:rPr lang="en-US" sz="1200" b="0" i="0" u="none" strike="noStrike" kern="1200" cap="none" dirty="0">
                <a:solidFill>
                  <a:schemeClr val="dk1"/>
                </a:solidFill>
                <a:latin typeface="Calibri"/>
                <a:ea typeface="Calibri"/>
                <a:cs typeface="Calibri"/>
                <a:sym typeface="Calibri"/>
              </a:rPr>
              <a:t>The better we understand our own mission as members, the better we communicate--and live it--with non-members.</a:t>
            </a:r>
            <a:endParaRPr lang="en-US" sz="1100" dirty="0">
              <a:latin typeface="Arial" panose="020B0604020202020204" pitchFamily="34" charset="0"/>
              <a:cs typeface="Arial" panose="020B0604020202020204" pitchFamily="34" charset="0"/>
            </a:endParaRPr>
          </a:p>
          <a:p>
            <a:pPr>
              <a:spcBef>
                <a:spcPts val="0"/>
              </a:spcBef>
              <a:buClr>
                <a:schemeClr val="dk1"/>
              </a:buClr>
              <a:buSzPct val="102000"/>
              <a:buFont typeface="Arial"/>
              <a:buChar char="•"/>
            </a:pPr>
            <a:r>
              <a:rPr lang="en-US" sz="1100" dirty="0">
                <a:latin typeface="Arial" panose="020B0604020202020204" pitchFamily="34" charset="0"/>
                <a:cs typeface="Arial" panose="020B0604020202020204" pitchFamily="34" charset="0"/>
              </a:rPr>
              <a:t>Unify all Kiwanis brands. </a:t>
            </a:r>
          </a:p>
          <a:p>
            <a:pPr marL="474254" lvl="1">
              <a:spcBef>
                <a:spcPts val="0"/>
              </a:spcBef>
              <a:buClr>
                <a:schemeClr val="dk1"/>
              </a:buClr>
              <a:buSzPct val="102000"/>
              <a:buFont typeface="Arial"/>
              <a:buChar char="•"/>
            </a:pPr>
            <a:r>
              <a:rPr lang="en-US" sz="1100" dirty="0">
                <a:latin typeface="Arial" panose="020B0604020202020204" pitchFamily="34" charset="0"/>
                <a:cs typeface="Arial" panose="020B0604020202020204" pitchFamily="34" charset="0"/>
              </a:rPr>
              <a:t>No longer will we have Key Clubbers who don’t know Kiwanis. Or people who think Kiwanis is an airline. W</a:t>
            </a:r>
            <a:r>
              <a:rPr lang="en-US" sz="1200" b="0" i="0" u="none" strike="noStrike" kern="1200" cap="none" dirty="0">
                <a:solidFill>
                  <a:schemeClr val="dk1"/>
                </a:solidFill>
                <a:latin typeface="Calibri"/>
                <a:ea typeface="Calibri"/>
                <a:cs typeface="Calibri"/>
                <a:sym typeface="Calibri"/>
              </a:rPr>
              <a:t>hen we have consistent branding, people outside our organization will have a more consistent idea of what we do and  who we are.</a:t>
            </a:r>
            <a:endParaRPr lang="en-US" sz="1100" dirty="0">
              <a:latin typeface="Arial" panose="020B0604020202020204" pitchFamily="34" charset="0"/>
              <a:cs typeface="Arial" panose="020B0604020202020204" pitchFamily="34" charset="0"/>
            </a:endParaRPr>
          </a:p>
          <a:p>
            <a:pPr>
              <a:spcBef>
                <a:spcPts val="0"/>
              </a:spcBef>
              <a:buClr>
                <a:schemeClr val="dk1"/>
              </a:buClr>
              <a:buSzPct val="102000"/>
              <a:buFont typeface="Arial"/>
              <a:buChar char="•"/>
            </a:pPr>
            <a:r>
              <a:rPr lang="en-US" sz="1100" dirty="0">
                <a:latin typeface="Arial" panose="020B0604020202020204" pitchFamily="34" charset="0"/>
                <a:cs typeface="Arial" panose="020B0604020202020204" pitchFamily="34" charset="0"/>
              </a:rPr>
              <a:t>Promote the Kiwanis vision and vivid description </a:t>
            </a:r>
          </a:p>
          <a:p>
            <a:pPr>
              <a:spcBef>
                <a:spcPts val="0"/>
              </a:spcBef>
              <a:buClr>
                <a:schemeClr val="dk1"/>
              </a:buClr>
              <a:buSzPct val="102000"/>
              <a:buFont typeface="Arial"/>
              <a:buChar char="•"/>
            </a:pPr>
            <a:r>
              <a:rPr lang="en-US" sz="1100" dirty="0">
                <a:latin typeface="Arial" panose="020B0604020202020204" pitchFamily="34" charset="0"/>
                <a:cs typeface="Arial" panose="020B0604020202020204" pitchFamily="34" charset="0"/>
              </a:rPr>
              <a:t>And lastly, we will enhance our image by promoting our signature projects. </a:t>
            </a:r>
          </a:p>
          <a:p>
            <a:pPr>
              <a:spcBef>
                <a:spcPts val="0"/>
              </a:spcBef>
              <a:buClr>
                <a:schemeClr val="dk1"/>
              </a:buClr>
              <a:buSzPct val="25000"/>
            </a:pPr>
            <a:endParaRPr sz="1100" dirty="0">
              <a:latin typeface="Arial" panose="020B0604020202020204" pitchFamily="34" charset="0"/>
              <a:cs typeface="Arial" panose="020B0604020202020204" pitchFamily="34" charset="0"/>
            </a:endParaRPr>
          </a:p>
          <a:p>
            <a:pPr>
              <a:spcBef>
                <a:spcPts val="0"/>
              </a:spcBef>
              <a:buClr>
                <a:schemeClr val="dk1"/>
              </a:buClr>
              <a:buSzPct val="25000"/>
            </a:pPr>
            <a:r>
              <a:rPr lang="en-US" sz="1100" dirty="0">
                <a:latin typeface="Arial" panose="020B0604020202020204" pitchFamily="34" charset="0"/>
                <a:cs typeface="Arial" panose="020B0604020202020204" pitchFamily="34" charset="0"/>
              </a:rPr>
              <a:t>What better way to “show” who we are than through our highly visible, high impact acts of service? </a:t>
            </a:r>
          </a:p>
        </p:txBody>
      </p:sp>
      <p:sp>
        <p:nvSpPr>
          <p:cNvPr id="361" name="Shape 361"/>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21</a:t>
            </a:fld>
            <a:endParaRPr lang="en-US" sz="1200">
              <a:latin typeface="Calibri"/>
              <a:ea typeface="Calibri"/>
              <a:cs typeface="Calibri"/>
              <a:sym typeface="Calibri"/>
            </a:endParaRPr>
          </a:p>
        </p:txBody>
      </p:sp>
    </p:spTree>
    <p:extLst>
      <p:ext uri="{BB962C8B-B14F-4D97-AF65-F5344CB8AC3E}">
        <p14:creationId xmlns:p14="http://schemas.microsoft.com/office/powerpoint/2010/main" val="2267857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8" name="Shape 648"/>
          <p:cNvSpPr txBox="1">
            <a:spLocks noGrp="1"/>
          </p:cNvSpPr>
          <p:nvPr>
            <p:ph type="body" idx="1"/>
          </p:nvPr>
        </p:nvSpPr>
        <p:spPr>
          <a:xfrm>
            <a:off x="731522" y="4560571"/>
            <a:ext cx="5852159" cy="4320539"/>
          </a:xfrm>
          <a:prstGeom prst="rect">
            <a:avLst/>
          </a:prstGeom>
          <a:noFill/>
          <a:ln>
            <a:noFill/>
          </a:ln>
        </p:spPr>
        <p:txBody>
          <a:bodyPr lIns="96611" tIns="48293" rIns="96611" bIns="48293" anchor="t" anchorCtr="0">
            <a:noAutofit/>
          </a:bodyPr>
          <a:lstStyle/>
          <a:p>
            <a:pPr>
              <a:spcBef>
                <a:spcPts val="0"/>
              </a:spcBef>
              <a:buSzPct val="25000"/>
            </a:pPr>
            <a:r>
              <a:rPr lang="en-US" sz="1100" dirty="0">
                <a:latin typeface="Arial"/>
                <a:ea typeface="Arial"/>
                <a:cs typeface="Arial"/>
                <a:sym typeface="Arial"/>
              </a:rPr>
              <a:t>This is our brand. Easy on the eye, easy to identify, and easy to remember.</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Another resource you’ll find helpful in terms of our new branding priority can be found on kiwanis.org. You will find communications tools, templates and key messages; this is the first place to turn. This is also where we keep an updated Just The Facts sheet.</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Additionally, we provide a downloadable brand guide on our website and access to our logo in any format you might need. Our brand guide not only explains how to use our brand, but also gives tips—and it explains what not to do. There are a lot of ideas stored there.</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Want to take all the guess work out of your logo updates? Kiwanis International will create a custom club or district logo free of charge! The request form is on the website too.</a:t>
            </a:r>
          </a:p>
          <a:p>
            <a:pPr>
              <a:spcBef>
                <a:spcPts val="0"/>
              </a:spcBef>
              <a:buSzPct val="25000"/>
            </a:pPr>
            <a:endParaRPr sz="1100" dirty="0">
              <a:latin typeface="Arial"/>
              <a:ea typeface="Arial"/>
              <a:cs typeface="Arial"/>
              <a:sym typeface="Arial"/>
            </a:endParaRPr>
          </a:p>
          <a:p>
            <a:pPr>
              <a:spcBef>
                <a:spcPts val="0"/>
              </a:spcBef>
              <a:buSzPct val="25000"/>
            </a:pPr>
            <a:r>
              <a:rPr lang="en-US" sz="1100" i="1" dirty="0">
                <a:latin typeface="Arial"/>
                <a:ea typeface="Arial"/>
                <a:cs typeface="Arial"/>
                <a:sym typeface="Arial"/>
              </a:rPr>
              <a:t>CLICK</a:t>
            </a:r>
          </a:p>
          <a:p>
            <a:pPr>
              <a:spcBef>
                <a:spcPts val="0"/>
              </a:spcBef>
              <a:buSzPct val="25000"/>
            </a:pPr>
            <a:r>
              <a:rPr lang="en-US" sz="1100" b="1" dirty="0">
                <a:latin typeface="Arial"/>
                <a:ea typeface="Arial"/>
                <a:cs typeface="Arial"/>
                <a:sym typeface="Arial"/>
              </a:rPr>
              <a:t>#Kids need Kiwanis</a:t>
            </a:r>
            <a:r>
              <a:rPr lang="en-US" sz="1100" dirty="0">
                <a:latin typeface="Arial"/>
                <a:ea typeface="Arial"/>
                <a:cs typeface="Arial"/>
                <a:sym typeface="Arial"/>
              </a:rPr>
              <a:t> is an external brand campaign—with our mission at the heart of our brand message. It simply states, kids need Kiwanis. </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It’s not about our club structure or bylaws; it’s not about districts and regions. It’s about the kids who need us—and how we help them.</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How do #</a:t>
            </a:r>
            <a:r>
              <a:rPr lang="en-US" sz="1100" dirty="0" err="1">
                <a:latin typeface="Arial"/>
                <a:ea typeface="Arial"/>
                <a:cs typeface="Arial"/>
                <a:sym typeface="Arial"/>
              </a:rPr>
              <a:t>KidsNeedKiwanis</a:t>
            </a:r>
            <a:r>
              <a:rPr lang="en-US" sz="1100" dirty="0">
                <a:latin typeface="Arial"/>
                <a:ea typeface="Arial"/>
                <a:cs typeface="Arial"/>
                <a:sym typeface="Arial"/>
              </a:rPr>
              <a:t> in your community?</a:t>
            </a:r>
          </a:p>
        </p:txBody>
      </p:sp>
      <p:sp>
        <p:nvSpPr>
          <p:cNvPr id="649" name="Shape 649"/>
          <p:cNvSpPr txBox="1">
            <a:spLocks noGrp="1"/>
          </p:cNvSpPr>
          <p:nvPr>
            <p:ph type="sldNum" idx="12"/>
          </p:nvPr>
        </p:nvSpPr>
        <p:spPr>
          <a:xfrm>
            <a:off x="4143589" y="9119475"/>
            <a:ext cx="3169920" cy="480059"/>
          </a:xfrm>
          <a:prstGeom prst="rect">
            <a:avLst/>
          </a:prstGeom>
          <a:noFill/>
          <a:ln>
            <a:noFill/>
          </a:ln>
        </p:spPr>
        <p:txBody>
          <a:bodyPr lIns="96611" tIns="48293" rIns="96611" bIns="48293"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3893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7" name="Shape 367"/>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panose="020B0604020202020204" pitchFamily="34" charset="0"/>
                <a:cs typeface="Arial" panose="020B0604020202020204" pitchFamily="34" charset="0"/>
              </a:rPr>
              <a:t>And our final priority: Financial Viability</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Our goal is to ensure financial viability and responsible stewardship. </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That’s a tall order at every level of the organization.</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Financial viability means being good stewards of time, talent and treasure.</a:t>
            </a:r>
          </a:p>
        </p:txBody>
      </p:sp>
      <p:sp>
        <p:nvSpPr>
          <p:cNvPr id="368" name="Shape 368"/>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23</a:t>
            </a:fld>
            <a:endParaRPr lang="en-US" sz="1200">
              <a:latin typeface="Calibri"/>
              <a:ea typeface="Calibri"/>
              <a:cs typeface="Calibri"/>
              <a:sym typeface="Calibri"/>
            </a:endParaRPr>
          </a:p>
        </p:txBody>
      </p:sp>
    </p:spTree>
    <p:extLst>
      <p:ext uri="{BB962C8B-B14F-4D97-AF65-F5344CB8AC3E}">
        <p14:creationId xmlns:p14="http://schemas.microsoft.com/office/powerpoint/2010/main" val="1294980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1" name="Shape 381"/>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Clr>
                <a:schemeClr val="dk1"/>
              </a:buClr>
              <a:buSzPct val="25000"/>
            </a:pPr>
            <a:r>
              <a:rPr lang="en-US" sz="1100" dirty="0">
                <a:latin typeface="Arial" panose="020B0604020202020204" pitchFamily="34" charset="0"/>
                <a:cs typeface="Arial" panose="020B0604020202020204" pitchFamily="34" charset="0"/>
              </a:rPr>
              <a:t>The more financially viable we are, the more children we can help.</a:t>
            </a:r>
          </a:p>
          <a:p>
            <a:pPr>
              <a:spcBef>
                <a:spcPts val="0"/>
              </a:spcBef>
              <a:buClr>
                <a:schemeClr val="dk1"/>
              </a:buClr>
              <a:buSzPct val="25000"/>
            </a:pPr>
            <a:endParaRPr sz="1100" dirty="0">
              <a:latin typeface="Arial" panose="020B0604020202020204" pitchFamily="34" charset="0"/>
              <a:cs typeface="Arial" panose="020B0604020202020204" pitchFamily="34" charset="0"/>
            </a:endParaRPr>
          </a:p>
          <a:p>
            <a:pPr>
              <a:spcBef>
                <a:spcPts val="0"/>
              </a:spcBef>
              <a:buClr>
                <a:schemeClr val="dk1"/>
              </a:buClr>
              <a:buSzPct val="25000"/>
            </a:pPr>
            <a:r>
              <a:rPr lang="en-US" sz="1100" dirty="0">
                <a:latin typeface="Arial" panose="020B0604020202020204" pitchFamily="34" charset="0"/>
                <a:cs typeface="Arial" panose="020B0604020202020204" pitchFamily="34" charset="0"/>
              </a:rPr>
              <a:t>Kiwanis does amazing work in the world. When we make wise financial investments, find opportunities to turn profits into service, pool our financial and volunteer resources, create efficient structures and make processes easy and affordable, we can build our capacity to do even more for the children of the world.</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Our goal is to ensure financial viability and responsible stewardship. </a:t>
            </a:r>
          </a:p>
        </p:txBody>
      </p:sp>
      <p:sp>
        <p:nvSpPr>
          <p:cNvPr id="382" name="Shape 382"/>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24</a:t>
            </a:fld>
            <a:endParaRPr lang="en-US" sz="1200">
              <a:latin typeface="Calibri"/>
              <a:ea typeface="Calibri"/>
              <a:cs typeface="Calibri"/>
              <a:sym typeface="Calibri"/>
            </a:endParaRPr>
          </a:p>
        </p:txBody>
      </p:sp>
    </p:spTree>
    <p:extLst>
      <p:ext uri="{BB962C8B-B14F-4D97-AF65-F5344CB8AC3E}">
        <p14:creationId xmlns:p14="http://schemas.microsoft.com/office/powerpoint/2010/main" val="1416659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9" name="Shape 389"/>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panose="020B0604020202020204" pitchFamily="34" charset="0"/>
                <a:cs typeface="Arial" panose="020B0604020202020204" pitchFamily="34" charset="0"/>
              </a:rPr>
              <a:t>Again, here is what we’re doing at Kiwanis International to make financial viability happen.</a:t>
            </a:r>
          </a:p>
          <a:p>
            <a:pPr marL="469463" indent="-469463">
              <a:spcBef>
                <a:spcPts val="0"/>
              </a:spcBef>
              <a:buClr>
                <a:srgbClr val="000000"/>
              </a:buClr>
              <a:buSzPct val="100000"/>
              <a:buFont typeface="Arial"/>
              <a:buChar char="•"/>
            </a:pPr>
            <a:r>
              <a:rPr lang="en-US" sz="1100" dirty="0">
                <a:solidFill>
                  <a:srgbClr val="000000"/>
                </a:solidFill>
                <a:latin typeface="Arial" panose="020B0604020202020204" pitchFamily="34" charset="0"/>
                <a:cs typeface="Arial" panose="020B0604020202020204" pitchFamily="34" charset="0"/>
              </a:rPr>
              <a:t>Exercise proper stewardship of resources</a:t>
            </a:r>
          </a:p>
          <a:p>
            <a:pPr marL="469463" indent="-469463">
              <a:spcBef>
                <a:spcPts val="0"/>
              </a:spcBef>
              <a:buClr>
                <a:srgbClr val="000000"/>
              </a:buClr>
              <a:buSzPct val="100000"/>
              <a:buFont typeface="Arial"/>
              <a:buChar char="•"/>
            </a:pPr>
            <a:r>
              <a:rPr lang="en-US" sz="1100" dirty="0">
                <a:solidFill>
                  <a:srgbClr val="000000"/>
                </a:solidFill>
                <a:latin typeface="Arial" panose="020B0604020202020204" pitchFamily="34" charset="0"/>
                <a:cs typeface="Arial" panose="020B0604020202020204" pitchFamily="34" charset="0"/>
              </a:rPr>
              <a:t>Build a non-dues revenue base</a:t>
            </a:r>
          </a:p>
          <a:p>
            <a:pPr marL="652099" lvl="1" indent="-177845">
              <a:spcBef>
                <a:spcPts val="0"/>
              </a:spcBef>
              <a:buSzPct val="25000"/>
              <a:buFont typeface="Arial" panose="020B0604020202020204" pitchFamily="34" charset="0"/>
              <a:buChar char="•"/>
            </a:pPr>
            <a:r>
              <a:rPr lang="en-US" sz="1100" dirty="0">
                <a:latin typeface="Arial" panose="020B0604020202020204" pitchFamily="34" charset="0"/>
                <a:cs typeface="Arial" panose="020B0604020202020204" pitchFamily="34" charset="0"/>
              </a:rPr>
              <a:t>Build capacity and focus on best practices for clubs and community networks</a:t>
            </a:r>
          </a:p>
          <a:p>
            <a:pPr marL="652099" lvl="1" indent="-177845">
              <a:spcBef>
                <a:spcPts val="0"/>
              </a:spcBef>
              <a:buSzPct val="25000"/>
              <a:buFont typeface="Arial" panose="020B0604020202020204" pitchFamily="34" charset="0"/>
              <a:buChar char="•"/>
            </a:pPr>
            <a:r>
              <a:rPr lang="en-US" sz="1100" dirty="0">
                <a:latin typeface="Arial" panose="020B0604020202020204" pitchFamily="34" charset="0"/>
                <a:cs typeface="Arial" panose="020B0604020202020204" pitchFamily="34" charset="0"/>
              </a:rPr>
              <a:t>Build capacity and focus on best practices for Kiwanis foundations</a:t>
            </a:r>
          </a:p>
          <a:p>
            <a:pPr marL="652099" lvl="1" indent="-177845">
              <a:spcBef>
                <a:spcPts val="0"/>
              </a:spcBef>
              <a:buSzPct val="25000"/>
              <a:buFont typeface="Arial" panose="020B0604020202020204" pitchFamily="34" charset="0"/>
              <a:buChar char="•"/>
            </a:pPr>
            <a:r>
              <a:rPr lang="en-US" sz="1100" dirty="0">
                <a:latin typeface="Arial" panose="020B0604020202020204" pitchFamily="34" charset="0"/>
                <a:cs typeface="Arial" panose="020B0604020202020204" pitchFamily="34" charset="0"/>
              </a:rPr>
              <a:t>Maximize operational efficiencies with respect to proposed new initiatives (in other words, follow good business practices right from the start)</a:t>
            </a:r>
          </a:p>
          <a:p>
            <a:pPr marL="469463" indent="-469463">
              <a:spcBef>
                <a:spcPts val="0"/>
              </a:spcBef>
              <a:buClr>
                <a:srgbClr val="000000"/>
              </a:buClr>
              <a:buSzPct val="100000"/>
              <a:buFont typeface="Arial"/>
              <a:buChar char="•"/>
            </a:pPr>
            <a:r>
              <a:rPr lang="en-US" sz="1100" dirty="0">
                <a:solidFill>
                  <a:srgbClr val="000000"/>
                </a:solidFill>
                <a:latin typeface="Arial" panose="020B0604020202020204" pitchFamily="34" charset="0"/>
                <a:cs typeface="Arial" panose="020B0604020202020204" pitchFamily="34" charset="0"/>
              </a:rPr>
              <a:t>Simplify organizational dues structure and processes</a:t>
            </a:r>
          </a:p>
          <a:p>
            <a:pPr marL="469463" indent="-469463">
              <a:spcBef>
                <a:spcPts val="0"/>
              </a:spcBef>
              <a:buClr>
                <a:srgbClr val="000000"/>
              </a:buClr>
              <a:buSzPct val="100000"/>
              <a:buFont typeface="Arial"/>
              <a:buChar char="•"/>
            </a:pPr>
            <a:r>
              <a:rPr lang="en-US" sz="1100" dirty="0">
                <a:solidFill>
                  <a:srgbClr val="000000"/>
                </a:solidFill>
                <a:latin typeface="Arial" panose="020B0604020202020204" pitchFamily="34" charset="0"/>
                <a:cs typeface="Arial" panose="020B0604020202020204" pitchFamily="34" charset="0"/>
              </a:rPr>
              <a:t>Develop financial education</a:t>
            </a:r>
          </a:p>
          <a:p>
            <a:pPr marL="469463" indent="-469463">
              <a:spcBef>
                <a:spcPts val="0"/>
              </a:spcBef>
              <a:buClr>
                <a:srgbClr val="000000"/>
              </a:buClr>
              <a:buSzPct val="100000"/>
              <a:buFont typeface="Arial"/>
              <a:buChar char="•"/>
            </a:pPr>
            <a:endParaRPr lang="en-US"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With these objectives in mind, each business process is being assessed for efficiency and effective. Processes are being reviewed; any identified are being prioritized with appropriate updates and changes. </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Kiwanis International is evaluating existing education for clubs, foundations and districts in the areas of fundraising, financial management, government reporting, etc. in order to support improvements at the functional level. </a:t>
            </a:r>
          </a:p>
        </p:txBody>
      </p:sp>
      <p:sp>
        <p:nvSpPr>
          <p:cNvPr id="390" name="Shape 390"/>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25</a:t>
            </a:fld>
            <a:endParaRPr lang="en-US" sz="1200">
              <a:latin typeface="Calibri"/>
              <a:ea typeface="Calibri"/>
              <a:cs typeface="Calibri"/>
              <a:sym typeface="Calibri"/>
            </a:endParaRPr>
          </a:p>
        </p:txBody>
      </p:sp>
    </p:spTree>
    <p:extLst>
      <p:ext uri="{BB962C8B-B14F-4D97-AF65-F5344CB8AC3E}">
        <p14:creationId xmlns:p14="http://schemas.microsoft.com/office/powerpoint/2010/main" val="4261167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panose="020B0604020202020204" pitchFamily="34" charset="0"/>
                <a:cs typeface="Arial" panose="020B0604020202020204" pitchFamily="34" charset="0"/>
              </a:rPr>
              <a:t>So here you have it, </a:t>
            </a:r>
            <a:r>
              <a:rPr lang="en-US" sz="1100" i="1" dirty="0">
                <a:latin typeface="Arial" panose="020B0604020202020204" pitchFamily="34" charset="0"/>
                <a:cs typeface="Arial" panose="020B0604020202020204" pitchFamily="34" charset="0"/>
              </a:rPr>
              <a:t>[CLICK]</a:t>
            </a:r>
          </a:p>
          <a:p>
            <a:pPr>
              <a:spcBef>
                <a:spcPts val="0"/>
              </a:spcBef>
              <a:buSzPct val="25000"/>
            </a:pPr>
            <a:r>
              <a:rPr lang="en-US" sz="1100" dirty="0">
                <a:latin typeface="Arial" panose="020B0604020202020204" pitchFamily="34" charset="0"/>
                <a:cs typeface="Arial" panose="020B0604020202020204" pitchFamily="34" charset="0"/>
              </a:rPr>
              <a:t>Kiwanis International’s strategic plan; where all the priorities converge. This is where the magic happens. This is where Kiwanis becomes the catalyst for positive community change.</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When we connect and collaborate with schools, hospitals, government, other nonprofits, corporations, foundations and others, Kiwanis—and the service we can provide to children—becomes an undeniable force for good in our communities. That means a bigger impact in the world. That means stronger communities that nurture their children. </a:t>
            </a:r>
          </a:p>
          <a:p>
            <a:pPr>
              <a:spcBef>
                <a:spcPts val="0"/>
              </a:spcBef>
              <a:buSzPct val="25000"/>
            </a:pPr>
            <a:endParaRPr lang="en-US"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And kids need Kiwanis.</a:t>
            </a:r>
          </a:p>
        </p:txBody>
      </p:sp>
      <p:sp>
        <p:nvSpPr>
          <p:cNvPr id="397" name="Shape 397"/>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3830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SzPct val="25000"/>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466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mj-lt"/>
              </a:rPr>
              <a:t>June of 2012 consultants began meeting and interviewing board members of Kiwanis International, Kiwanis International Foundation, Kiwanis International European Federation, Asia-Pacific, Circle K, and Key Club International. </a:t>
            </a:r>
          </a:p>
          <a:p>
            <a:pPr>
              <a:spcBef>
                <a:spcPts val="0"/>
              </a:spcBef>
              <a:buSzPct val="25000"/>
            </a:pPr>
            <a:endParaRPr lang="en-US" sz="1100" dirty="0">
              <a:latin typeface="+mj-lt"/>
            </a:endParaRPr>
          </a:p>
          <a:p>
            <a:pPr>
              <a:spcBef>
                <a:spcPts val="0"/>
              </a:spcBef>
              <a:buSzPct val="25000"/>
            </a:pPr>
            <a:r>
              <a:rPr lang="en-US" sz="1100" i="1" dirty="0">
                <a:latin typeface="+mj-lt"/>
              </a:rPr>
              <a:t>[CLICK]</a:t>
            </a:r>
          </a:p>
          <a:p>
            <a:pPr>
              <a:spcBef>
                <a:spcPts val="0"/>
              </a:spcBef>
              <a:buSzPct val="25000"/>
            </a:pPr>
            <a:endParaRPr sz="1100" dirty="0">
              <a:latin typeface="+mj-lt"/>
            </a:endParaRPr>
          </a:p>
          <a:p>
            <a:pPr>
              <a:spcBef>
                <a:spcPts val="0"/>
              </a:spcBef>
              <a:buSzPct val="25000"/>
            </a:pPr>
            <a:r>
              <a:rPr lang="en-US" sz="1100" dirty="0">
                <a:latin typeface="+mj-lt"/>
              </a:rPr>
              <a:t>Personal interviews, surveys and focus groups with both Kiwanis and non-Kiwanis participants worldwide were conducted to find out what is important in today’s world regarding our focus, our delivery and our cause. In 2013 the board began taking all the collected information to create a new vision.</a:t>
            </a:r>
          </a:p>
          <a:p>
            <a:pPr>
              <a:spcBef>
                <a:spcPts val="0"/>
              </a:spcBef>
              <a:buSzPct val="25000"/>
            </a:pPr>
            <a:endParaRPr sz="1100" dirty="0">
              <a:latin typeface="+mj-lt"/>
            </a:endParaRPr>
          </a:p>
          <a:p>
            <a:pPr>
              <a:spcBef>
                <a:spcPts val="0"/>
              </a:spcBef>
              <a:buSzPct val="25000"/>
            </a:pPr>
            <a:r>
              <a:rPr lang="en-US" sz="1100" dirty="0">
                <a:latin typeface="+mj-lt"/>
              </a:rPr>
              <a:t>The Kiwanis International board approved this new strategic plan, in April 2014. It was presented to Kiwanis International Foundation/now the Kiwanis Children’s Fund, Kiwanis International European Federation, Kiwanis Asia-Pacific, Key Club International, Circle K International, Governors, Governors-elect, and District teams. Communication to clubs continues as they develop and aligned their strategic plans.</a:t>
            </a:r>
            <a:endParaRPr dirty="0"/>
          </a:p>
        </p:txBody>
      </p:sp>
      <p:sp>
        <p:nvSpPr>
          <p:cNvPr id="179" name="Shape 179"/>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6144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mj-lt"/>
              </a:rPr>
              <a:t>Our Kiwanis organizational goal is to have every part of Kiwanis family using a unified strategic plan model, to progress efficiently from Point A to Point B, </a:t>
            </a:r>
          </a:p>
          <a:p>
            <a:pPr>
              <a:spcBef>
                <a:spcPts val="0"/>
              </a:spcBef>
              <a:buSzPct val="25000"/>
            </a:pPr>
            <a:endParaRPr lang="en-US" sz="1100" i="1" dirty="0">
              <a:latin typeface="+mj-lt"/>
            </a:endParaRPr>
          </a:p>
          <a:p>
            <a:pPr>
              <a:spcBef>
                <a:spcPts val="0"/>
              </a:spcBef>
              <a:buSzPct val="25000"/>
            </a:pPr>
            <a:r>
              <a:rPr lang="en-US" sz="1100" i="1" dirty="0">
                <a:latin typeface="+mj-lt"/>
              </a:rPr>
              <a:t>[CLICK]</a:t>
            </a:r>
          </a:p>
          <a:p>
            <a:pPr>
              <a:spcBef>
                <a:spcPts val="0"/>
              </a:spcBef>
              <a:buSzPct val="25000"/>
            </a:pPr>
            <a:endParaRPr lang="en-US" sz="1100" i="1" dirty="0">
              <a:latin typeface="+mj-lt"/>
            </a:endParaRPr>
          </a:p>
          <a:p>
            <a:pPr>
              <a:spcBef>
                <a:spcPts val="0"/>
              </a:spcBef>
              <a:buSzPct val="25000"/>
            </a:pPr>
            <a:r>
              <a:rPr lang="en-US" sz="1100" dirty="0">
                <a:latin typeface="+mj-lt"/>
              </a:rPr>
              <a:t>with goals and action plans that are unique to their area and support the four priorities, all moving in a similar direction, perhaps getting there in slightly different ways. Yet all heading to the same place. Together.</a:t>
            </a:r>
          </a:p>
        </p:txBody>
      </p:sp>
      <p:sp>
        <p:nvSpPr>
          <p:cNvPr id="189" name="Shape 189"/>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9459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mj-lt"/>
              </a:rPr>
              <a:t>We also realized that if we wish to move the cause of children’s needs along in the communities we were going to need to move in coordination together. As the old African proverb says, “If you want to go fast, go alone. If you want to go far, go together.”</a:t>
            </a:r>
          </a:p>
        </p:txBody>
      </p:sp>
      <p:sp>
        <p:nvSpPr>
          <p:cNvPr id="216" name="Shape 216"/>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123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mj-lt"/>
              </a:rPr>
              <a:t>Since 2005 our Motto has been and remains “Serving the Children of the World”. </a:t>
            </a:r>
          </a:p>
          <a:p>
            <a:pPr>
              <a:spcBef>
                <a:spcPts val="0"/>
              </a:spcBef>
              <a:buSzPct val="25000"/>
            </a:pPr>
            <a:r>
              <a:rPr lang="en-US" sz="1100" dirty="0">
                <a:latin typeface="+mj-lt"/>
              </a:rPr>
              <a:t>Think about it, how do YOU and YOUR club serve the children of the world?</a:t>
            </a:r>
          </a:p>
        </p:txBody>
      </p:sp>
      <p:sp>
        <p:nvSpPr>
          <p:cNvPr id="222" name="Shape 222"/>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8343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a:ea typeface="Arial"/>
                <a:cs typeface="Arial"/>
                <a:sym typeface="Arial"/>
              </a:rPr>
              <a:t>Our defining statement…Kiwanis is a global organization of volunteers dedicated to </a:t>
            </a:r>
            <a:r>
              <a:rPr lang="en-US" sz="1100" u="sng" dirty="0">
                <a:latin typeface="Arial"/>
                <a:ea typeface="Arial"/>
                <a:cs typeface="Arial"/>
                <a:sym typeface="Arial"/>
              </a:rPr>
              <a:t>improving</a:t>
            </a:r>
            <a:r>
              <a:rPr lang="en-US" sz="1100" dirty="0">
                <a:latin typeface="Arial"/>
                <a:ea typeface="Arial"/>
                <a:cs typeface="Arial"/>
                <a:sym typeface="Arial"/>
              </a:rPr>
              <a:t>* the world one child and one community at a time.</a:t>
            </a:r>
          </a:p>
          <a:p>
            <a:pPr>
              <a:spcBef>
                <a:spcPts val="0"/>
              </a:spcBef>
              <a:buSzPct val="25000"/>
            </a:pPr>
            <a:endParaRPr lang="en-US"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This is how we achieve our purpose... working together.</a:t>
            </a:r>
          </a:p>
          <a:p>
            <a:pPr>
              <a:spcBef>
                <a:spcPts val="0"/>
              </a:spcBef>
              <a:buSzPct val="25000"/>
            </a:pPr>
            <a:endParaRPr lang="en-US" sz="1100" dirty="0">
              <a:latin typeface="Arial"/>
              <a:ea typeface="Arial"/>
              <a:cs typeface="Arial"/>
              <a:sym typeface="Arial"/>
            </a:endParaRPr>
          </a:p>
          <a:p>
            <a:pPr>
              <a:spcBef>
                <a:spcPts val="0"/>
              </a:spcBef>
              <a:buSzPct val="25000"/>
            </a:pPr>
            <a:r>
              <a:rPr lang="en-US" sz="1100" i="1" dirty="0">
                <a:latin typeface="Arial"/>
                <a:ea typeface="Arial"/>
                <a:cs typeface="Arial"/>
                <a:sym typeface="Arial"/>
              </a:rPr>
              <a:t>*”improving” replaced “changing” </a:t>
            </a:r>
          </a:p>
        </p:txBody>
      </p:sp>
      <p:sp>
        <p:nvSpPr>
          <p:cNvPr id="230" name="Shape 230"/>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8803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458788" y="720725"/>
            <a:ext cx="6397625" cy="3598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731522" y="4560569"/>
            <a:ext cx="5852159" cy="4320539"/>
          </a:xfrm>
          <a:prstGeom prst="rect">
            <a:avLst/>
          </a:prstGeom>
          <a:noFill/>
          <a:ln>
            <a:noFill/>
          </a:ln>
        </p:spPr>
        <p:txBody>
          <a:bodyPr lIns="96624" tIns="48312" rIns="96624" bIns="48312" anchor="t" anchorCtr="0">
            <a:noAutofit/>
          </a:bodyPr>
          <a:lstStyle/>
          <a:p>
            <a:pPr>
              <a:spcBef>
                <a:spcPts val="0"/>
              </a:spcBef>
              <a:buSzPct val="25000"/>
            </a:pPr>
            <a:r>
              <a:rPr lang="en-US" sz="1100" dirty="0">
                <a:latin typeface="Arial" panose="020B0604020202020204" pitchFamily="34" charset="0"/>
                <a:cs typeface="Arial" panose="020B0604020202020204" pitchFamily="34" charset="0"/>
              </a:rPr>
              <a:t>We believe our worldwide presence is important and needed…now more than ever. </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Our vision: Kiwanis will be a positive influence in communities worldwide…so that one day, </a:t>
            </a:r>
            <a:r>
              <a:rPr lang="en-US" sz="1100" u="sng" dirty="0">
                <a:latin typeface="Arial" panose="020B0604020202020204" pitchFamily="34" charset="0"/>
                <a:cs typeface="Arial" panose="020B0604020202020204" pitchFamily="34" charset="0"/>
              </a:rPr>
              <a:t>all</a:t>
            </a:r>
            <a:r>
              <a:rPr lang="en-US" sz="1100" dirty="0">
                <a:latin typeface="Arial" panose="020B0604020202020204" pitchFamily="34" charset="0"/>
                <a:cs typeface="Arial" panose="020B0604020202020204" pitchFamily="34" charset="0"/>
              </a:rPr>
              <a:t> children will wake up in communities that believe in them, nurture them and provide the support they need to </a:t>
            </a:r>
            <a:r>
              <a:rPr lang="en-US" sz="1100" u="sng" dirty="0">
                <a:latin typeface="Arial" panose="020B0604020202020204" pitchFamily="34" charset="0"/>
                <a:cs typeface="Arial" panose="020B0604020202020204" pitchFamily="34" charset="0"/>
              </a:rPr>
              <a:t>thrive</a:t>
            </a:r>
            <a:r>
              <a:rPr lang="en-US" sz="1100" dirty="0">
                <a:latin typeface="Arial" panose="020B0604020202020204" pitchFamily="34" charset="0"/>
                <a:cs typeface="Arial" panose="020B0604020202020204" pitchFamily="34" charset="0"/>
              </a:rPr>
              <a:t>. </a:t>
            </a:r>
          </a:p>
          <a:p>
            <a:pPr>
              <a:spcBef>
                <a:spcPts val="0"/>
              </a:spcBef>
              <a:buSzPct val="25000"/>
            </a:pPr>
            <a:endParaRPr sz="1100" dirty="0">
              <a:latin typeface="Arial" panose="020B0604020202020204" pitchFamily="34" charset="0"/>
              <a:cs typeface="Arial" panose="020B0604020202020204" pitchFamily="34" charset="0"/>
            </a:endParaRPr>
          </a:p>
          <a:p>
            <a:pPr>
              <a:spcBef>
                <a:spcPts val="0"/>
              </a:spcBef>
              <a:buSzPct val="25000"/>
            </a:pPr>
            <a:r>
              <a:rPr lang="en-US" sz="1100" dirty="0">
                <a:latin typeface="Arial" panose="020B0604020202020204" pitchFamily="34" charset="0"/>
                <a:cs typeface="Arial" panose="020B0604020202020204" pitchFamily="34" charset="0"/>
              </a:rPr>
              <a:t>What a noble cause. Isn’t that a proud vision, one which you can wrap your arms around?</a:t>
            </a:r>
          </a:p>
        </p:txBody>
      </p:sp>
      <p:sp>
        <p:nvSpPr>
          <p:cNvPr id="239" name="Shape 239"/>
          <p:cNvSpPr txBox="1">
            <a:spLocks noGrp="1"/>
          </p:cNvSpPr>
          <p:nvPr>
            <p:ph type="sldNum" idx="12"/>
          </p:nvPr>
        </p:nvSpPr>
        <p:spPr>
          <a:xfrm>
            <a:off x="4143589" y="9119475"/>
            <a:ext cx="3169919" cy="480059"/>
          </a:xfrm>
          <a:prstGeom prst="rect">
            <a:avLst/>
          </a:prstGeom>
          <a:noFill/>
          <a:ln>
            <a:noFill/>
          </a:ln>
        </p:spPr>
        <p:txBody>
          <a:bodyPr lIns="96624" tIns="48312" rIns="96624" bIns="48312"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0186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414338" y="744538"/>
            <a:ext cx="6605587" cy="37163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5" name="Shape 265"/>
          <p:cNvSpPr txBox="1">
            <a:spLocks noGrp="1"/>
          </p:cNvSpPr>
          <p:nvPr>
            <p:ph type="body" idx="1"/>
          </p:nvPr>
        </p:nvSpPr>
        <p:spPr>
          <a:xfrm>
            <a:off x="763326" y="4710096"/>
            <a:ext cx="6106601" cy="4462196"/>
          </a:xfrm>
          <a:prstGeom prst="rect">
            <a:avLst/>
          </a:prstGeom>
          <a:noFill/>
          <a:ln>
            <a:noFill/>
          </a:ln>
        </p:spPr>
        <p:txBody>
          <a:bodyPr lIns="100229" tIns="50102" rIns="100229" bIns="50102" anchor="t" anchorCtr="0">
            <a:noAutofit/>
          </a:bodyPr>
          <a:lstStyle/>
          <a:p>
            <a:pPr>
              <a:spcBef>
                <a:spcPts val="0"/>
              </a:spcBef>
              <a:buSzPct val="25000"/>
            </a:pPr>
            <a:r>
              <a:rPr lang="en-US" sz="1100" dirty="0">
                <a:latin typeface="Arial"/>
                <a:ea typeface="Arial"/>
                <a:cs typeface="Arial"/>
                <a:sym typeface="Arial"/>
              </a:rPr>
              <a:t>Think of a strategic plan as an organization’s road map. Your can choose the roads you want to take, but the strategic plan ensures you reach your destination...your goals.</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A strategic plan is essential for success, and creating a strategic plan that you can actually use is key. Your plan should include certain elements, like mission, values, and vision statements, and avoid common pitfalls, like neglecting the specific needs of your organization, so it becomes your road map for success.</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Strategic planning has a basic overall framework. Not to oversimplify the strategic planning process, but by placing all the parts of a plan into the following three areas, you can clearly see how the pieces of your plan fit together:</a:t>
            </a:r>
          </a:p>
          <a:p>
            <a:pPr marL="474254" lvl="1">
              <a:spcBef>
                <a:spcPts val="0"/>
              </a:spcBef>
              <a:buSzPct val="25000"/>
            </a:pPr>
            <a:r>
              <a:rPr lang="en-US" sz="1100" b="1" dirty="0">
                <a:latin typeface="Arial"/>
                <a:ea typeface="Arial"/>
                <a:cs typeface="Arial"/>
                <a:sym typeface="Arial"/>
              </a:rPr>
              <a:t>Where are we now? </a:t>
            </a:r>
          </a:p>
          <a:p>
            <a:pPr marL="474254" lvl="1">
              <a:spcBef>
                <a:spcPts val="0"/>
              </a:spcBef>
              <a:buSzPct val="25000"/>
            </a:pPr>
            <a:r>
              <a:rPr lang="en-US" sz="1100" b="1" dirty="0">
                <a:latin typeface="Arial"/>
                <a:ea typeface="Arial"/>
                <a:cs typeface="Arial"/>
                <a:sym typeface="Arial"/>
              </a:rPr>
              <a:t>Where are we going?</a:t>
            </a:r>
          </a:p>
          <a:p>
            <a:pPr marL="474254" lvl="1">
              <a:spcBef>
                <a:spcPts val="0"/>
              </a:spcBef>
              <a:buSzPct val="25000"/>
            </a:pPr>
            <a:r>
              <a:rPr lang="en-US" sz="1100" b="1" dirty="0">
                <a:latin typeface="Arial"/>
                <a:ea typeface="Arial"/>
                <a:cs typeface="Arial"/>
                <a:sym typeface="Arial"/>
              </a:rPr>
              <a:t>How will we get there? </a:t>
            </a:r>
          </a:p>
          <a:p>
            <a:pPr>
              <a:spcBef>
                <a:spcPts val="0"/>
              </a:spcBef>
              <a:buSzPct val="25000"/>
            </a:pPr>
            <a:endParaRPr sz="1100" dirty="0">
              <a:latin typeface="Arial"/>
              <a:ea typeface="Arial"/>
              <a:cs typeface="Arial"/>
              <a:sym typeface="Arial"/>
            </a:endParaRPr>
          </a:p>
          <a:p>
            <a:pPr>
              <a:spcBef>
                <a:spcPts val="0"/>
              </a:spcBef>
              <a:buSzPct val="25000"/>
            </a:pPr>
            <a:r>
              <a:rPr lang="en-US" sz="1100" dirty="0">
                <a:latin typeface="Arial"/>
                <a:ea typeface="Arial"/>
                <a:cs typeface="Arial"/>
                <a:sym typeface="Arial"/>
              </a:rPr>
              <a:t>Implementation is the phase that turns strategies and plans into actions in order to accomplish strategic objectives and goals. The critical actions move a strategic plan from a document that sits on the shelf to actions that drive business growth. Use a facilitator, if your budget allows.</a:t>
            </a:r>
          </a:p>
        </p:txBody>
      </p:sp>
      <p:sp>
        <p:nvSpPr>
          <p:cNvPr id="266" name="Shape 266"/>
          <p:cNvSpPr txBox="1">
            <a:spLocks noGrp="1"/>
          </p:cNvSpPr>
          <p:nvPr>
            <p:ph type="sldNum" idx="12"/>
          </p:nvPr>
        </p:nvSpPr>
        <p:spPr>
          <a:xfrm>
            <a:off x="4323745" y="9418473"/>
            <a:ext cx="3307743" cy="495799"/>
          </a:xfrm>
          <a:prstGeom prst="rect">
            <a:avLst/>
          </a:prstGeom>
          <a:noFill/>
          <a:ln>
            <a:noFill/>
          </a:ln>
        </p:spPr>
        <p:txBody>
          <a:bodyPr lIns="100229" tIns="50102" rIns="100229" bIns="50102"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9</a:t>
            </a:fld>
            <a:endParaRPr lang="en-US" sz="1200">
              <a:latin typeface="Calibri"/>
              <a:ea typeface="Calibri"/>
              <a:cs typeface="Calibri"/>
              <a:sym typeface="Calibri"/>
            </a:endParaRPr>
          </a:p>
        </p:txBody>
      </p:sp>
    </p:spTree>
    <p:extLst>
      <p:ext uri="{BB962C8B-B14F-4D97-AF65-F5344CB8AC3E}">
        <p14:creationId xmlns:p14="http://schemas.microsoft.com/office/powerpoint/2010/main" val="3402834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nim background">
    <p:spTree>
      <p:nvGrpSpPr>
        <p:cNvPr id="1" name=""/>
        <p:cNvGrpSpPr/>
        <p:nvPr/>
      </p:nvGrpSpPr>
      <p:grpSpPr>
        <a:xfrm>
          <a:off x="0" y="0"/>
          <a:ext cx="0" cy="0"/>
          <a:chOff x="0" y="0"/>
          <a:chExt cx="0" cy="0"/>
        </a:xfrm>
      </p:grpSpPr>
      <p:pic>
        <p:nvPicPr>
          <p:cNvPr id="5" name="Picture 4" descr="DENIM FULL SCREE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04800" y="361950"/>
            <a:ext cx="8610600" cy="634603"/>
          </a:xfrm>
          <a:prstGeom prst="rect">
            <a:avLst/>
          </a:prstGeom>
        </p:spPr>
        <p:txBody>
          <a:bodyPr/>
          <a:lstStyle>
            <a:lvl1pPr algn="ctr">
              <a:defRPr sz="3600" b="1">
                <a:solidFill>
                  <a:schemeClr val="bg1"/>
                </a:solidFill>
                <a:latin typeface="Arial" pitchFamily="34" charset="0"/>
                <a:cs typeface="Arial" pitchFamily="34" charset="0"/>
              </a:defRPr>
            </a:lvl1pPr>
          </a:lstStyle>
          <a:p>
            <a:r>
              <a:rPr lang="en-US" dirty="0"/>
              <a:t>Click to edit Master title style</a:t>
            </a:r>
          </a:p>
        </p:txBody>
      </p:sp>
      <p:sp>
        <p:nvSpPr>
          <p:cNvPr id="7" name="Text Placeholder 6"/>
          <p:cNvSpPr>
            <a:spLocks noGrp="1"/>
          </p:cNvSpPr>
          <p:nvPr>
            <p:ph type="body" sz="quarter" idx="12"/>
          </p:nvPr>
        </p:nvSpPr>
        <p:spPr>
          <a:xfrm>
            <a:off x="762000" y="1200150"/>
            <a:ext cx="7848600" cy="3124200"/>
          </a:xfrm>
          <a:prstGeom prst="rect">
            <a:avLst/>
          </a:prstGeom>
        </p:spPr>
        <p:txBody>
          <a:bodyPr/>
          <a:lstStyle>
            <a:lvl1pPr>
              <a:buNone/>
              <a:defRPr sz="3200">
                <a:solidFill>
                  <a:schemeClr val="bg1"/>
                </a:solidFill>
                <a:latin typeface="Garamond" pitchFamily="18"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ullet Points">
    <p:spTree>
      <p:nvGrpSpPr>
        <p:cNvPr id="1" name="Shape 21"/>
        <p:cNvGrpSpPr/>
        <p:nvPr/>
      </p:nvGrpSpPr>
      <p:grpSpPr>
        <a:xfrm>
          <a:off x="0" y="0"/>
          <a:ext cx="0" cy="0"/>
          <a:chOff x="0" y="0"/>
          <a:chExt cx="0" cy="0"/>
        </a:xfrm>
      </p:grpSpPr>
      <p:pic>
        <p:nvPicPr>
          <p:cNvPr id="5" name="Picture 4" descr="HEADER BA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68730"/>
          </a:xfrm>
          <a:prstGeom prst="rect">
            <a:avLst/>
          </a:prstGeom>
        </p:spPr>
      </p:pic>
      <p:sp>
        <p:nvSpPr>
          <p:cNvPr id="22" name="Shape 22"/>
          <p:cNvSpPr txBox="1">
            <a:spLocks noGrp="1"/>
          </p:cNvSpPr>
          <p:nvPr>
            <p:ph type="body" idx="1"/>
          </p:nvPr>
        </p:nvSpPr>
        <p:spPr>
          <a:xfrm>
            <a:off x="838201" y="1314451"/>
            <a:ext cx="7848599" cy="3280172"/>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 Block">
    <p:spTree>
      <p:nvGrpSpPr>
        <p:cNvPr id="1" name="Shape 21"/>
        <p:cNvGrpSpPr/>
        <p:nvPr/>
      </p:nvGrpSpPr>
      <p:grpSpPr>
        <a:xfrm>
          <a:off x="0" y="0"/>
          <a:ext cx="0" cy="0"/>
          <a:chOff x="0" y="0"/>
          <a:chExt cx="0" cy="0"/>
        </a:xfrm>
      </p:grpSpPr>
      <p:pic>
        <p:nvPicPr>
          <p:cNvPr id="5" name="Picture 4" descr="HEADER BA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68730"/>
          </a:xfrm>
          <a:prstGeom prst="rect">
            <a:avLst/>
          </a:prstGeom>
        </p:spPr>
      </p:pic>
      <p:sp>
        <p:nvSpPr>
          <p:cNvPr id="22" name="Shape 22"/>
          <p:cNvSpPr txBox="1">
            <a:spLocks noGrp="1"/>
          </p:cNvSpPr>
          <p:nvPr>
            <p:ph type="body" idx="1"/>
          </p:nvPr>
        </p:nvSpPr>
        <p:spPr>
          <a:xfrm>
            <a:off x="838201" y="1314451"/>
            <a:ext cx="7848599"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nim Left Bullets">
    <p:spTree>
      <p:nvGrpSpPr>
        <p:cNvPr id="1" name=""/>
        <p:cNvGrpSpPr/>
        <p:nvPr/>
      </p:nvGrpSpPr>
      <p:grpSpPr>
        <a:xfrm>
          <a:off x="0" y="0"/>
          <a:ext cx="0" cy="0"/>
          <a:chOff x="0" y="0"/>
          <a:chExt cx="0" cy="0"/>
        </a:xfrm>
      </p:grpSpPr>
      <p:pic>
        <p:nvPicPr>
          <p:cNvPr id="3" name="Picture 2" descr="denim sideba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286000" cy="5143500"/>
          </a:xfrm>
          <a:prstGeom prst="rect">
            <a:avLst/>
          </a:prstGeom>
        </p:spPr>
      </p:pic>
      <p:sp>
        <p:nvSpPr>
          <p:cNvPr id="4" name="Shape 22"/>
          <p:cNvSpPr txBox="1">
            <a:spLocks noGrp="1"/>
          </p:cNvSpPr>
          <p:nvPr>
            <p:ph type="body" idx="1"/>
          </p:nvPr>
        </p:nvSpPr>
        <p:spPr>
          <a:xfrm>
            <a:off x="2743200" y="1123950"/>
            <a:ext cx="5943600" cy="3470673"/>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 name="Shape 24"/>
          <p:cNvSpPr txBox="1">
            <a:spLocks noGrp="1"/>
          </p:cNvSpPr>
          <p:nvPr>
            <p:ph type="title"/>
          </p:nvPr>
        </p:nvSpPr>
        <p:spPr>
          <a:xfrm>
            <a:off x="2286000" y="489347"/>
            <a:ext cx="6858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nim Left Content Block">
    <p:spTree>
      <p:nvGrpSpPr>
        <p:cNvPr id="1" name=""/>
        <p:cNvGrpSpPr/>
        <p:nvPr/>
      </p:nvGrpSpPr>
      <p:grpSpPr>
        <a:xfrm>
          <a:off x="0" y="0"/>
          <a:ext cx="0" cy="0"/>
          <a:chOff x="0" y="0"/>
          <a:chExt cx="0" cy="0"/>
        </a:xfrm>
      </p:grpSpPr>
      <p:pic>
        <p:nvPicPr>
          <p:cNvPr id="3" name="Picture 2" descr="denim sideba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286000" cy="5143500"/>
          </a:xfrm>
          <a:prstGeom prst="rect">
            <a:avLst/>
          </a:prstGeom>
        </p:spPr>
      </p:pic>
      <p:sp>
        <p:nvSpPr>
          <p:cNvPr id="5" name="Shape 24"/>
          <p:cNvSpPr txBox="1">
            <a:spLocks noGrp="1"/>
          </p:cNvSpPr>
          <p:nvPr>
            <p:ph type="title"/>
          </p:nvPr>
        </p:nvSpPr>
        <p:spPr>
          <a:xfrm>
            <a:off x="2286000" y="489347"/>
            <a:ext cx="6858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 name="Shape 22"/>
          <p:cNvSpPr txBox="1">
            <a:spLocks noGrp="1"/>
          </p:cNvSpPr>
          <p:nvPr>
            <p:ph type="body" idx="1"/>
          </p:nvPr>
        </p:nvSpPr>
        <p:spPr>
          <a:xfrm>
            <a:off x="2895600" y="1314451"/>
            <a:ext cx="5791200"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nim Right Bullets">
    <p:spTree>
      <p:nvGrpSpPr>
        <p:cNvPr id="1" name=""/>
        <p:cNvGrpSpPr/>
        <p:nvPr/>
      </p:nvGrpSpPr>
      <p:grpSpPr>
        <a:xfrm>
          <a:off x="0" y="0"/>
          <a:ext cx="0" cy="0"/>
          <a:chOff x="0" y="0"/>
          <a:chExt cx="0" cy="0"/>
        </a:xfrm>
      </p:grpSpPr>
      <p:pic>
        <p:nvPicPr>
          <p:cNvPr id="3" name="Picture 2" descr="denim sideba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6858000" y="0"/>
            <a:ext cx="2286000" cy="5143500"/>
          </a:xfrm>
          <a:prstGeom prst="rect">
            <a:avLst/>
          </a:prstGeom>
        </p:spPr>
      </p:pic>
      <p:sp>
        <p:nvSpPr>
          <p:cNvPr id="4" name="Shape 22"/>
          <p:cNvSpPr txBox="1">
            <a:spLocks noGrp="1"/>
          </p:cNvSpPr>
          <p:nvPr>
            <p:ph type="body" idx="1"/>
          </p:nvPr>
        </p:nvSpPr>
        <p:spPr>
          <a:xfrm>
            <a:off x="457200" y="1123950"/>
            <a:ext cx="5943600" cy="3699273"/>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 name="Shape 24"/>
          <p:cNvSpPr txBox="1">
            <a:spLocks noGrp="1"/>
          </p:cNvSpPr>
          <p:nvPr>
            <p:ph type="title"/>
          </p:nvPr>
        </p:nvSpPr>
        <p:spPr>
          <a:xfrm>
            <a:off x="0" y="489347"/>
            <a:ext cx="6858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nim Right Content Block">
    <p:spTree>
      <p:nvGrpSpPr>
        <p:cNvPr id="1" name=""/>
        <p:cNvGrpSpPr/>
        <p:nvPr/>
      </p:nvGrpSpPr>
      <p:grpSpPr>
        <a:xfrm>
          <a:off x="0" y="0"/>
          <a:ext cx="0" cy="0"/>
          <a:chOff x="0" y="0"/>
          <a:chExt cx="0" cy="0"/>
        </a:xfrm>
      </p:grpSpPr>
      <p:pic>
        <p:nvPicPr>
          <p:cNvPr id="3" name="Picture 2" descr="denim sideba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6858000" y="0"/>
            <a:ext cx="2286000" cy="5143500"/>
          </a:xfrm>
          <a:prstGeom prst="rect">
            <a:avLst/>
          </a:prstGeom>
        </p:spPr>
      </p:pic>
      <p:sp>
        <p:nvSpPr>
          <p:cNvPr id="5" name="Shape 24"/>
          <p:cNvSpPr txBox="1">
            <a:spLocks noGrp="1"/>
          </p:cNvSpPr>
          <p:nvPr>
            <p:ph type="title"/>
          </p:nvPr>
        </p:nvSpPr>
        <p:spPr>
          <a:xfrm>
            <a:off x="0" y="489347"/>
            <a:ext cx="6858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 name="Shape 22"/>
          <p:cNvSpPr txBox="1">
            <a:spLocks noGrp="1"/>
          </p:cNvSpPr>
          <p:nvPr>
            <p:ph type="body" idx="1"/>
          </p:nvPr>
        </p:nvSpPr>
        <p:spPr>
          <a:xfrm>
            <a:off x="914400" y="1200150"/>
            <a:ext cx="5791200"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457200" y="4767264"/>
            <a:ext cx="2133599" cy="273843"/>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ftr" idx="11"/>
          </p:nvPr>
        </p:nvSpPr>
        <p:spPr>
          <a:xfrm>
            <a:off x="3124200" y="4767264"/>
            <a:ext cx="2895600" cy="273843"/>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6553200" y="4767264"/>
            <a:ext cx="2133599" cy="273843"/>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09144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57200" y="4767264"/>
            <a:ext cx="2133599" cy="273843"/>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4767264"/>
            <a:ext cx="2895600" cy="273843"/>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4767264"/>
            <a:ext cx="2133599" cy="273843"/>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55790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597825"/>
            <a:ext cx="7772400" cy="1102518"/>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subTitle" idx="1"/>
          </p:nvPr>
        </p:nvSpPr>
        <p:spPr>
          <a:xfrm>
            <a:off x="1371600" y="2914650"/>
            <a:ext cx="6400799" cy="1314449"/>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4767264"/>
            <a:ext cx="2133599" cy="273843"/>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4767264"/>
            <a:ext cx="2895600" cy="273843"/>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4767264"/>
            <a:ext cx="2133599" cy="273843"/>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6726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ullet Points">
    <p:spTree>
      <p:nvGrpSpPr>
        <p:cNvPr id="1" name="Shape 21"/>
        <p:cNvGrpSpPr/>
        <p:nvPr/>
      </p:nvGrpSpPr>
      <p:grpSpPr>
        <a:xfrm>
          <a:off x="0" y="0"/>
          <a:ext cx="0" cy="0"/>
          <a:chOff x="0" y="0"/>
          <a:chExt cx="0" cy="0"/>
        </a:xfrm>
      </p:grpSpPr>
      <p:pic>
        <p:nvPicPr>
          <p:cNvPr id="6" name="Picture 5" descr="HEADER BAR wSEAL 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68730"/>
          </a:xfrm>
          <a:prstGeom prst="rect">
            <a:avLst/>
          </a:prstGeom>
        </p:spPr>
      </p:pic>
      <p:sp>
        <p:nvSpPr>
          <p:cNvPr id="24" name="Shape 24"/>
          <p:cNvSpPr txBox="1">
            <a:spLocks noGrp="1"/>
          </p:cNvSpPr>
          <p:nvPr>
            <p:ph type="title"/>
          </p:nvPr>
        </p:nvSpPr>
        <p:spPr>
          <a:xfrm>
            <a:off x="1371600" y="285750"/>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 name="Shape 22"/>
          <p:cNvSpPr txBox="1">
            <a:spLocks noGrp="1"/>
          </p:cNvSpPr>
          <p:nvPr>
            <p:ph type="body" idx="1"/>
          </p:nvPr>
        </p:nvSpPr>
        <p:spPr>
          <a:xfrm>
            <a:off x="838201" y="1314451"/>
            <a:ext cx="7848599" cy="3280172"/>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ntent block">
    <p:spTree>
      <p:nvGrpSpPr>
        <p:cNvPr id="1" name="Shape 21"/>
        <p:cNvGrpSpPr/>
        <p:nvPr/>
      </p:nvGrpSpPr>
      <p:grpSpPr>
        <a:xfrm>
          <a:off x="0" y="0"/>
          <a:ext cx="0" cy="0"/>
          <a:chOff x="0" y="0"/>
          <a:chExt cx="0" cy="0"/>
        </a:xfrm>
      </p:grpSpPr>
      <p:pic>
        <p:nvPicPr>
          <p:cNvPr id="6" name="Picture 5" descr="HEADER BAR wSEAL 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68730"/>
          </a:xfrm>
          <a:prstGeom prst="rect">
            <a:avLst/>
          </a:prstGeom>
        </p:spPr>
      </p:pic>
      <p:sp>
        <p:nvSpPr>
          <p:cNvPr id="22" name="Shape 22"/>
          <p:cNvSpPr txBox="1">
            <a:spLocks noGrp="1"/>
          </p:cNvSpPr>
          <p:nvPr>
            <p:ph type="body" idx="1"/>
          </p:nvPr>
        </p:nvSpPr>
        <p:spPr>
          <a:xfrm>
            <a:off x="838201" y="1314451"/>
            <a:ext cx="7848599"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1371600" y="285750"/>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 Points">
    <p:spTree>
      <p:nvGrpSpPr>
        <p:cNvPr id="1" name="Shape 21"/>
        <p:cNvGrpSpPr/>
        <p:nvPr/>
      </p:nvGrpSpPr>
      <p:grpSpPr>
        <a:xfrm>
          <a:off x="0" y="0"/>
          <a:ext cx="0" cy="0"/>
          <a:chOff x="0" y="0"/>
          <a:chExt cx="0" cy="0"/>
        </a:xfrm>
      </p:grpSpPr>
      <p:pic>
        <p:nvPicPr>
          <p:cNvPr id="7" name="Picture 6" descr="HEADER BAR wSEA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844040"/>
          </a:xfrm>
          <a:prstGeom prst="rect">
            <a:avLst/>
          </a:prstGeom>
        </p:spPr>
      </p:pic>
      <p:sp>
        <p:nvSpPr>
          <p:cNvPr id="22" name="Shape 22"/>
          <p:cNvSpPr txBox="1">
            <a:spLocks noGrp="1"/>
          </p:cNvSpPr>
          <p:nvPr>
            <p:ph type="body" idx="1"/>
          </p:nvPr>
        </p:nvSpPr>
        <p:spPr>
          <a:xfrm>
            <a:off x="838201" y="1314451"/>
            <a:ext cx="7848599" cy="3280172"/>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838200" y="336947"/>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Block">
    <p:spTree>
      <p:nvGrpSpPr>
        <p:cNvPr id="1" name="Shape 21"/>
        <p:cNvGrpSpPr/>
        <p:nvPr/>
      </p:nvGrpSpPr>
      <p:grpSpPr>
        <a:xfrm>
          <a:off x="0" y="0"/>
          <a:ext cx="0" cy="0"/>
          <a:chOff x="0" y="0"/>
          <a:chExt cx="0" cy="0"/>
        </a:xfrm>
      </p:grpSpPr>
      <p:pic>
        <p:nvPicPr>
          <p:cNvPr id="7" name="Picture 6" descr="HEADER BAR wSEA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844040"/>
          </a:xfrm>
          <a:prstGeom prst="rect">
            <a:avLst/>
          </a:prstGeom>
        </p:spPr>
      </p:pic>
      <p:sp>
        <p:nvSpPr>
          <p:cNvPr id="22" name="Shape 22"/>
          <p:cNvSpPr txBox="1">
            <a:spLocks noGrp="1"/>
          </p:cNvSpPr>
          <p:nvPr>
            <p:ph type="body" idx="1"/>
          </p:nvPr>
        </p:nvSpPr>
        <p:spPr>
          <a:xfrm>
            <a:off x="838201" y="1314451"/>
            <a:ext cx="7848599"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838200" y="336947"/>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nim Left Pin Bullets">
    <p:spTree>
      <p:nvGrpSpPr>
        <p:cNvPr id="1" name=""/>
        <p:cNvGrpSpPr/>
        <p:nvPr/>
      </p:nvGrpSpPr>
      <p:grpSpPr>
        <a:xfrm>
          <a:off x="0" y="0"/>
          <a:ext cx="0" cy="0"/>
          <a:chOff x="0" y="0"/>
          <a:chExt cx="0" cy="0"/>
        </a:xfrm>
      </p:grpSpPr>
      <p:pic>
        <p:nvPicPr>
          <p:cNvPr id="3" name="Picture 2" descr="denim sideba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286000" cy="5143500"/>
          </a:xfrm>
          <a:prstGeom prst="rect">
            <a:avLst/>
          </a:prstGeom>
        </p:spPr>
      </p:pic>
      <p:sp>
        <p:nvSpPr>
          <p:cNvPr id="4" name="Shape 22"/>
          <p:cNvSpPr txBox="1">
            <a:spLocks noGrp="1"/>
          </p:cNvSpPr>
          <p:nvPr>
            <p:ph type="body" idx="1"/>
          </p:nvPr>
        </p:nvSpPr>
        <p:spPr>
          <a:xfrm>
            <a:off x="2743200" y="1123950"/>
            <a:ext cx="5943600" cy="3470673"/>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 name="Shape 24"/>
          <p:cNvSpPr txBox="1">
            <a:spLocks noGrp="1"/>
          </p:cNvSpPr>
          <p:nvPr>
            <p:ph type="title"/>
          </p:nvPr>
        </p:nvSpPr>
        <p:spPr>
          <a:xfrm>
            <a:off x="2286000" y="489347"/>
            <a:ext cx="6858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nim Left Pin Content Block">
    <p:spTree>
      <p:nvGrpSpPr>
        <p:cNvPr id="1" name=""/>
        <p:cNvGrpSpPr/>
        <p:nvPr/>
      </p:nvGrpSpPr>
      <p:grpSpPr>
        <a:xfrm>
          <a:off x="0" y="0"/>
          <a:ext cx="0" cy="0"/>
          <a:chOff x="0" y="0"/>
          <a:chExt cx="0" cy="0"/>
        </a:xfrm>
      </p:grpSpPr>
      <p:pic>
        <p:nvPicPr>
          <p:cNvPr id="3" name="Picture 2" descr="denim sideba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2286000" cy="5143500"/>
          </a:xfrm>
          <a:prstGeom prst="rect">
            <a:avLst/>
          </a:prstGeom>
        </p:spPr>
      </p:pic>
      <p:sp>
        <p:nvSpPr>
          <p:cNvPr id="5" name="Shape 24"/>
          <p:cNvSpPr txBox="1">
            <a:spLocks noGrp="1"/>
          </p:cNvSpPr>
          <p:nvPr>
            <p:ph type="title"/>
          </p:nvPr>
        </p:nvSpPr>
        <p:spPr>
          <a:xfrm>
            <a:off x="2286000" y="489347"/>
            <a:ext cx="6858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 name="Shape 22"/>
          <p:cNvSpPr txBox="1">
            <a:spLocks noGrp="1"/>
          </p:cNvSpPr>
          <p:nvPr>
            <p:ph type="body" idx="1"/>
          </p:nvPr>
        </p:nvSpPr>
        <p:spPr>
          <a:xfrm>
            <a:off x="2895600" y="1314451"/>
            <a:ext cx="5791200"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nim Right Pin Bullets">
    <p:spTree>
      <p:nvGrpSpPr>
        <p:cNvPr id="1" name=""/>
        <p:cNvGrpSpPr/>
        <p:nvPr/>
      </p:nvGrpSpPr>
      <p:grpSpPr>
        <a:xfrm>
          <a:off x="0" y="0"/>
          <a:ext cx="0" cy="0"/>
          <a:chOff x="0" y="0"/>
          <a:chExt cx="0" cy="0"/>
        </a:xfrm>
      </p:grpSpPr>
      <p:sp>
        <p:nvSpPr>
          <p:cNvPr id="4" name="Shape 22"/>
          <p:cNvSpPr txBox="1">
            <a:spLocks noGrp="1"/>
          </p:cNvSpPr>
          <p:nvPr>
            <p:ph type="body" idx="1"/>
          </p:nvPr>
        </p:nvSpPr>
        <p:spPr>
          <a:xfrm>
            <a:off x="457200" y="1123950"/>
            <a:ext cx="5943600" cy="3699273"/>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 name="Shape 24"/>
          <p:cNvSpPr txBox="1">
            <a:spLocks noGrp="1"/>
          </p:cNvSpPr>
          <p:nvPr>
            <p:ph type="title"/>
          </p:nvPr>
        </p:nvSpPr>
        <p:spPr>
          <a:xfrm>
            <a:off x="0" y="489347"/>
            <a:ext cx="6858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pic>
        <p:nvPicPr>
          <p:cNvPr id="6" name="Picture 5" descr="RIGHT SIDEBAR w SEA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0" y="0"/>
            <a:ext cx="2286000" cy="51435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nim Right Pin Content Block">
    <p:spTree>
      <p:nvGrpSpPr>
        <p:cNvPr id="1" name=""/>
        <p:cNvGrpSpPr/>
        <p:nvPr/>
      </p:nvGrpSpPr>
      <p:grpSpPr>
        <a:xfrm>
          <a:off x="0" y="0"/>
          <a:ext cx="0" cy="0"/>
          <a:chOff x="0" y="0"/>
          <a:chExt cx="0" cy="0"/>
        </a:xfrm>
      </p:grpSpPr>
      <p:sp>
        <p:nvSpPr>
          <p:cNvPr id="5" name="Shape 24"/>
          <p:cNvSpPr txBox="1">
            <a:spLocks noGrp="1"/>
          </p:cNvSpPr>
          <p:nvPr>
            <p:ph type="title"/>
          </p:nvPr>
        </p:nvSpPr>
        <p:spPr>
          <a:xfrm>
            <a:off x="0" y="489347"/>
            <a:ext cx="6858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 name="Shape 22"/>
          <p:cNvSpPr txBox="1">
            <a:spLocks noGrp="1"/>
          </p:cNvSpPr>
          <p:nvPr>
            <p:ph type="body" idx="1"/>
          </p:nvPr>
        </p:nvSpPr>
        <p:spPr>
          <a:xfrm>
            <a:off x="914400" y="1200150"/>
            <a:ext cx="5791200"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3200" b="0" i="0" u="none" strike="noStrike" cap="none">
                <a:solidFill>
                  <a:schemeClr val="dk1"/>
                </a:solidFill>
                <a:latin typeface="Garamond" pitchFamily="18" charset="0"/>
                <a:ea typeface="Verdana"/>
                <a:cs typeface="Verdana"/>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7" name="Picture 6" descr="RIGHT SIDEBAR w SEA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0" y="0"/>
            <a:ext cx="2286000" cy="51435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4" r:id="rId1"/>
    <p:sldLayoutId id="2147483656" r:id="rId2"/>
    <p:sldLayoutId id="2147483664" r:id="rId3"/>
    <p:sldLayoutId id="2147483663" r:id="rId4"/>
    <p:sldLayoutId id="2147483657" r:id="rId5"/>
    <p:sldLayoutId id="2147483665" r:id="rId6"/>
    <p:sldLayoutId id="2147483672" r:id="rId7"/>
    <p:sldLayoutId id="2147483666" r:id="rId8"/>
    <p:sldLayoutId id="2147483668" r:id="rId9"/>
    <p:sldLayoutId id="2147483661" r:id="rId10"/>
    <p:sldLayoutId id="2147483662" r:id="rId11"/>
    <p:sldLayoutId id="2147483671" r:id="rId12"/>
    <p:sldLayoutId id="2147483667" r:id="rId13"/>
    <p:sldLayoutId id="2147483674" r:id="rId14"/>
    <p:sldLayoutId id="2147483675" r:id="rId15"/>
    <p:sldLayoutId id="2147483676" r:id="rId16"/>
    <p:sldLayoutId id="2147483677" r:id="rId17"/>
    <p:sldLayoutId id="2147483678"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dirty="0">
          <a:solidFill>
            <a:schemeClr val="tx1"/>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6">
            <a:extLst>
              <a:ext uri="{FF2B5EF4-FFF2-40B4-BE49-F238E27FC236}">
                <a16:creationId xmlns:a16="http://schemas.microsoft.com/office/drawing/2014/main" id="{AB88A265-5C1F-44DA-AAEF-60393EC55035}"/>
              </a:ext>
            </a:extLst>
          </p:cNvPr>
          <p:cNvSpPr txBox="1">
            <a:spLocks/>
          </p:cNvSpPr>
          <p:nvPr/>
        </p:nvSpPr>
        <p:spPr>
          <a:xfrm>
            <a:off x="0" y="1012031"/>
            <a:ext cx="9144000" cy="1559719"/>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None/>
              <a:defRPr sz="3600" b="1" i="0" u="none" strike="noStrike" cap="none">
                <a:solidFill>
                  <a:schemeClr val="bg1"/>
                </a:solidFill>
                <a:latin typeface="Arial" pitchFamily="34" charset="0"/>
                <a:ea typeface="Arial"/>
                <a:cs typeface="Arial" pitchFamily="34" charset="0"/>
                <a:sym typeface="Arial"/>
              </a:defRPr>
            </a:lvl1pPr>
          </a:lstStyle>
          <a:p>
            <a:pPr>
              <a:buSzPct val="25000"/>
            </a:pPr>
            <a:r>
              <a:rPr lang="en-US" sz="5400" dirty="0">
                <a:solidFill>
                  <a:schemeClr val="lt1"/>
                </a:solidFill>
                <a:latin typeface="Arial"/>
                <a:cs typeface="Arial"/>
              </a:rPr>
              <a:t>Kiwanis International Strategic Plan</a:t>
            </a:r>
          </a:p>
        </p:txBody>
      </p:sp>
      <p:pic>
        <p:nvPicPr>
          <p:cNvPr id="6" name="Shape 139" descr="http://www.kiwanis.org/docs/default-source/marketing-and-pr/logos/kiwanis-international-logos/logo_kiwanis_seal_revB416A8A3311D9F6CAE531CD815EE7B3098ADAAF13E7FBCDCEA42B38C7EF52CCCC50CE322B735796E2B75BA5C7654DE2D9C29AD22398D4D3215EB08C193980586B66E4AA71EF5890B5F3A2812AEF2A1AA65FBAA596F31D2D239A4CB1B60E8C2DB61F58C46B6783A84A1086222.png?sfvrsn=4">
            <a:extLst>
              <a:ext uri="{FF2B5EF4-FFF2-40B4-BE49-F238E27FC236}">
                <a16:creationId xmlns:a16="http://schemas.microsoft.com/office/drawing/2014/main" id="{BE9814C7-2D9E-4FFE-B51B-4B746C850836}"/>
              </a:ext>
            </a:extLst>
          </p:cNvPr>
          <p:cNvPicPr preferRelativeResize="0"/>
          <p:nvPr/>
        </p:nvPicPr>
        <p:blipFill rotWithShape="1">
          <a:blip r:embed="rId3">
            <a:alphaModFix/>
          </a:blip>
          <a:srcRect/>
          <a:stretch/>
        </p:blipFill>
        <p:spPr>
          <a:xfrm rot="-1052363">
            <a:off x="7126013" y="3144563"/>
            <a:ext cx="2103120" cy="2103120"/>
          </a:xfrm>
          <a:prstGeom prst="rect">
            <a:avLst/>
          </a:prstGeom>
          <a:noFill/>
          <a:ln>
            <a:noFill/>
          </a:ln>
        </p:spPr>
      </p:pic>
    </p:spTree>
    <p:extLst>
      <p:ext uri="{BB962C8B-B14F-4D97-AF65-F5344CB8AC3E}">
        <p14:creationId xmlns:p14="http://schemas.microsoft.com/office/powerpoint/2010/main" val="1948611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4" name="Title 3">
            <a:extLst>
              <a:ext uri="{FF2B5EF4-FFF2-40B4-BE49-F238E27FC236}">
                <a16:creationId xmlns:a16="http://schemas.microsoft.com/office/drawing/2014/main" id="{4ACE6602-3886-42DD-BB94-6A0BEDEF788B}"/>
              </a:ext>
            </a:extLst>
          </p:cNvPr>
          <p:cNvSpPr>
            <a:spLocks noGrp="1"/>
          </p:cNvSpPr>
          <p:nvPr>
            <p:ph type="title"/>
          </p:nvPr>
        </p:nvSpPr>
        <p:spPr/>
        <p:txBody>
          <a:bodyPr/>
          <a:lstStyle/>
          <a:p>
            <a:r>
              <a:rPr lang="en-US" dirty="0">
                <a:latin typeface="Arial"/>
                <a:ea typeface="Arial"/>
                <a:cs typeface="Arial"/>
                <a:sym typeface="Arial"/>
              </a:rPr>
              <a:t>Four important concepts</a:t>
            </a:r>
            <a:endParaRPr lang="en-US" dirty="0"/>
          </a:p>
        </p:txBody>
      </p:sp>
      <p:sp>
        <p:nvSpPr>
          <p:cNvPr id="314" name="Shape 314"/>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10</a:t>
            </a:fld>
            <a:endParaRPr lang="en-US" sz="1200">
              <a:solidFill>
                <a:srgbClr val="888888"/>
              </a:solidFill>
              <a:latin typeface="Calibri"/>
              <a:ea typeface="Calibri"/>
              <a:cs typeface="Calibri"/>
              <a:sym typeface="Calibri"/>
            </a:endParaRPr>
          </a:p>
        </p:txBody>
      </p:sp>
      <p:sp>
        <p:nvSpPr>
          <p:cNvPr id="315" name="Shape 315"/>
          <p:cNvSpPr txBox="1"/>
          <p:nvPr/>
        </p:nvSpPr>
        <p:spPr>
          <a:xfrm>
            <a:off x="797256" y="1352550"/>
            <a:ext cx="8270544" cy="3486150"/>
          </a:xfrm>
          <a:prstGeom prst="rect">
            <a:avLst/>
          </a:prstGeom>
          <a:noFill/>
          <a:ln>
            <a:noFill/>
          </a:ln>
        </p:spPr>
        <p:txBody>
          <a:bodyPr lIns="91425" tIns="45700" rIns="91425" bIns="45700" anchor="t" anchorCtr="0">
            <a:noAutofit/>
          </a:bodyPr>
          <a:lstStyle/>
          <a:p>
            <a:pPr marL="742950" marR="0" lvl="0" indent="-742950" algn="l" rtl="0">
              <a:spcBef>
                <a:spcPts val="600"/>
              </a:spcBef>
              <a:spcAft>
                <a:spcPts val="0"/>
              </a:spcAft>
              <a:buClr>
                <a:srgbClr val="0F345F"/>
              </a:buClr>
              <a:buSzPct val="80000"/>
              <a:buFont typeface="Arial" panose="020B0604020202020204" pitchFamily="34" charset="0"/>
              <a:buChar char="•"/>
            </a:pPr>
            <a:r>
              <a:rPr lang="en-US" sz="4400" dirty="0">
                <a:solidFill>
                  <a:srgbClr val="0F345F"/>
                </a:solidFill>
                <a:latin typeface="Garamond" panose="02020404030301010803" pitchFamily="18" charset="0"/>
                <a:sym typeface="Arial"/>
              </a:rPr>
              <a:t>Kiwanis network of service</a:t>
            </a:r>
          </a:p>
          <a:p>
            <a:pPr marL="742950" marR="0" lvl="0" indent="-742950" algn="l" rtl="0">
              <a:spcBef>
                <a:spcPts val="600"/>
              </a:spcBef>
              <a:spcAft>
                <a:spcPts val="0"/>
              </a:spcAft>
              <a:buClr>
                <a:srgbClr val="0F345F"/>
              </a:buClr>
              <a:buSzPct val="80000"/>
              <a:buFont typeface="Arial" panose="020B0604020202020204" pitchFamily="34" charset="0"/>
              <a:buChar char="•"/>
            </a:pPr>
            <a:r>
              <a:rPr lang="en-US" sz="4400" dirty="0">
                <a:solidFill>
                  <a:srgbClr val="0F345F"/>
                </a:solidFill>
                <a:latin typeface="Garamond" panose="02020404030301010803" pitchFamily="18" charset="0"/>
                <a:sym typeface="Arial"/>
              </a:rPr>
              <a:t>Kiwanis community</a:t>
            </a:r>
          </a:p>
          <a:p>
            <a:pPr marL="742950" marR="0" lvl="0" indent="-742950" algn="l" rtl="0">
              <a:spcBef>
                <a:spcPts val="600"/>
              </a:spcBef>
              <a:spcAft>
                <a:spcPts val="0"/>
              </a:spcAft>
              <a:buClr>
                <a:srgbClr val="0F345F"/>
              </a:buClr>
              <a:buSzPct val="80000"/>
              <a:buFont typeface="Arial" panose="020B0604020202020204" pitchFamily="34" charset="0"/>
              <a:buChar char="•"/>
            </a:pPr>
            <a:r>
              <a:rPr lang="en-US" sz="4400" dirty="0">
                <a:solidFill>
                  <a:srgbClr val="0F345F"/>
                </a:solidFill>
                <a:latin typeface="Garamond" panose="02020404030301010803" pitchFamily="18" charset="0"/>
                <a:sym typeface="Arial"/>
              </a:rPr>
              <a:t>Signature project</a:t>
            </a:r>
          </a:p>
          <a:p>
            <a:pPr marL="742950" marR="0" lvl="0" indent="-742950" algn="l" rtl="0">
              <a:spcBef>
                <a:spcPts val="600"/>
              </a:spcBef>
              <a:spcAft>
                <a:spcPts val="0"/>
              </a:spcAft>
              <a:buClr>
                <a:srgbClr val="0F345F"/>
              </a:buClr>
              <a:buSzPct val="80000"/>
              <a:buFont typeface="Arial" panose="020B0604020202020204" pitchFamily="34" charset="0"/>
              <a:buChar char="•"/>
            </a:pPr>
            <a:r>
              <a:rPr lang="en-US" sz="4400" dirty="0">
                <a:solidFill>
                  <a:srgbClr val="0F345F"/>
                </a:solidFill>
                <a:latin typeface="Garamond" panose="02020404030301010803" pitchFamily="18" charset="0"/>
                <a:sym typeface="Arial"/>
              </a:rPr>
              <a:t>Service Leadership Programs as partners</a:t>
            </a:r>
          </a:p>
          <a:p>
            <a:pPr marL="742950" marR="0" lvl="0" indent="-742950" algn="ctr" rtl="0">
              <a:lnSpc>
                <a:spcPct val="170000"/>
              </a:lnSpc>
              <a:spcBef>
                <a:spcPts val="880"/>
              </a:spcBef>
              <a:spcAft>
                <a:spcPts val="0"/>
              </a:spcAft>
              <a:buClr>
                <a:srgbClr val="0F345F"/>
              </a:buClr>
              <a:buSzPct val="80000"/>
              <a:buFont typeface="Arial" panose="020B0604020202020204" pitchFamily="34" charset="0"/>
              <a:buChar char="•"/>
            </a:pPr>
            <a:endParaRPr sz="4800" i="0" u="none" strike="noStrike" cap="none" dirty="0">
              <a:solidFill>
                <a:srgbClr val="0F345F"/>
              </a:solidFill>
              <a:latin typeface="Garamond" panose="02020404030301010803" pitchFamily="18" charset="0"/>
              <a:sym typeface="Arial"/>
            </a:endParaRPr>
          </a:p>
          <a:p>
            <a:pPr marL="742950" marR="0" lvl="0" indent="-742950" algn="l" rtl="0">
              <a:lnSpc>
                <a:spcPct val="170000"/>
              </a:lnSpc>
              <a:spcBef>
                <a:spcPts val="880"/>
              </a:spcBef>
              <a:spcAft>
                <a:spcPts val="0"/>
              </a:spcAft>
              <a:buClr>
                <a:srgbClr val="0F345F"/>
              </a:buClr>
              <a:buSzPct val="80000"/>
              <a:buFont typeface="Arial" panose="020B0604020202020204" pitchFamily="34" charset="0"/>
              <a:buChar char="•"/>
            </a:pPr>
            <a:endParaRPr sz="4800" i="0" u="none" strike="noStrike" cap="none" dirty="0">
              <a:solidFill>
                <a:srgbClr val="0F345F"/>
              </a:solidFill>
              <a:latin typeface="Garamond" panose="02020404030301010803" pitchFamily="18" charset="0"/>
              <a:sym typeface="Arial"/>
            </a:endParaRPr>
          </a:p>
        </p:txBody>
      </p:sp>
    </p:spTree>
    <p:extLst>
      <p:ext uri="{BB962C8B-B14F-4D97-AF65-F5344CB8AC3E}">
        <p14:creationId xmlns:p14="http://schemas.microsoft.com/office/powerpoint/2010/main" val="32890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xEl>
                                              <p:pRg st="0" end="0"/>
                                            </p:txEl>
                                          </p:spTgt>
                                        </p:tgtEl>
                                        <p:attrNameLst>
                                          <p:attrName>style.visibility</p:attrName>
                                        </p:attrNameLst>
                                      </p:cBhvr>
                                      <p:to>
                                        <p:strVal val="visible"/>
                                      </p:to>
                                    </p:set>
                                    <p:animEffect transition="in" filter="fade">
                                      <p:cBhvr>
                                        <p:cTn id="7" dur="500"/>
                                        <p:tgtEl>
                                          <p:spTgt spid="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
                                            <p:txEl>
                                              <p:pRg st="1" end="1"/>
                                            </p:txEl>
                                          </p:spTgt>
                                        </p:tgtEl>
                                        <p:attrNameLst>
                                          <p:attrName>style.visibility</p:attrName>
                                        </p:attrNameLst>
                                      </p:cBhvr>
                                      <p:to>
                                        <p:strVal val="visible"/>
                                      </p:to>
                                    </p:set>
                                    <p:animEffect transition="in" filter="fade">
                                      <p:cBhvr>
                                        <p:cTn id="12" dur="500"/>
                                        <p:tgtEl>
                                          <p:spTgt spid="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5">
                                            <p:txEl>
                                              <p:pRg st="2" end="2"/>
                                            </p:txEl>
                                          </p:spTgt>
                                        </p:tgtEl>
                                        <p:attrNameLst>
                                          <p:attrName>style.visibility</p:attrName>
                                        </p:attrNameLst>
                                      </p:cBhvr>
                                      <p:to>
                                        <p:strVal val="visible"/>
                                      </p:to>
                                    </p:set>
                                    <p:animEffect transition="in" filter="fade">
                                      <p:cBhvr>
                                        <p:cTn id="17" dur="500"/>
                                        <p:tgtEl>
                                          <p:spTgt spid="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5">
                                            <p:txEl>
                                              <p:pRg st="3" end="3"/>
                                            </p:txEl>
                                          </p:spTgt>
                                        </p:tgtEl>
                                        <p:attrNameLst>
                                          <p:attrName>style.visibility</p:attrName>
                                        </p:attrNameLst>
                                      </p:cBhvr>
                                      <p:to>
                                        <p:strVal val="visible"/>
                                      </p:to>
                                    </p:set>
                                    <p:animEffect transition="in" filter="fade">
                                      <p:cBhvr>
                                        <p:cTn id="22" dur="500"/>
                                        <p:tgtEl>
                                          <p:spTgt spid="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5">
                                            <p:txEl>
                                              <p:pRg st="4" end="4"/>
                                            </p:txEl>
                                          </p:spTgt>
                                        </p:tgtEl>
                                        <p:attrNameLst>
                                          <p:attrName>style.visibility</p:attrName>
                                        </p:attrNameLst>
                                      </p:cBhvr>
                                      <p:to>
                                        <p:strVal val="visible"/>
                                      </p:to>
                                    </p:set>
                                    <p:animEffect transition="in" filter="fade">
                                      <p:cBhvr>
                                        <p:cTn id="27" dur="500"/>
                                        <p:tgtEl>
                                          <p:spTgt spid="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5">
                                            <p:txEl>
                                              <p:pRg st="5" end="5"/>
                                            </p:txEl>
                                          </p:spTgt>
                                        </p:tgtEl>
                                        <p:attrNameLst>
                                          <p:attrName>style.visibility</p:attrName>
                                        </p:attrNameLst>
                                      </p:cBhvr>
                                      <p:to>
                                        <p:strVal val="visible"/>
                                      </p:to>
                                    </p:set>
                                    <p:animEffect transition="in" filter="fade">
                                      <p:cBhvr>
                                        <p:cTn id="32" dur="500"/>
                                        <p:tgtEl>
                                          <p:spTgt spid="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2009981" y="1603933"/>
            <a:ext cx="6981619" cy="328017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5000"/>
              <a:buFont typeface="Arial"/>
              <a:buNone/>
            </a:pPr>
            <a:r>
              <a:rPr lang="en-US" sz="3300" b="0" i="0" u="none" strike="noStrike" cap="none" dirty="0">
                <a:solidFill>
                  <a:schemeClr val="dk1"/>
                </a:solidFill>
                <a:latin typeface="Arial"/>
                <a:ea typeface="Arial"/>
                <a:cs typeface="Arial"/>
                <a:sym typeface="Arial"/>
              </a:rPr>
              <a:t>Membership and Engagement</a:t>
            </a:r>
          </a:p>
          <a:p>
            <a:pPr marL="342900" marR="0" lvl="0" indent="-342900" algn="l" rtl="0">
              <a:spcBef>
                <a:spcPts val="660"/>
              </a:spcBef>
              <a:spcAft>
                <a:spcPts val="0"/>
              </a:spcAft>
              <a:buClr>
                <a:schemeClr val="dk1"/>
              </a:buClr>
              <a:buSzPct val="25000"/>
              <a:buFont typeface="Arial"/>
              <a:buNone/>
            </a:pPr>
            <a:r>
              <a:rPr lang="en-US" sz="3300" b="0" i="0" u="none" strike="noStrike" cap="none" dirty="0">
                <a:solidFill>
                  <a:schemeClr val="dk1"/>
                </a:solidFill>
                <a:latin typeface="Arial"/>
                <a:ea typeface="Arial"/>
                <a:cs typeface="Arial"/>
                <a:sym typeface="Arial"/>
              </a:rPr>
              <a:t>Community Impact</a:t>
            </a:r>
          </a:p>
          <a:p>
            <a:pPr marL="342900" marR="0" lvl="0" indent="-342900" algn="l" rtl="0">
              <a:spcBef>
                <a:spcPts val="660"/>
              </a:spcBef>
              <a:spcAft>
                <a:spcPts val="0"/>
              </a:spcAft>
              <a:buClr>
                <a:schemeClr val="dk1"/>
              </a:buClr>
              <a:buSzPct val="25000"/>
              <a:buFont typeface="Arial"/>
              <a:buNone/>
            </a:pPr>
            <a:r>
              <a:rPr lang="en-US" sz="3300" b="0" i="0" u="none" strike="noStrike" cap="none" dirty="0">
                <a:solidFill>
                  <a:schemeClr val="dk1"/>
                </a:solidFill>
                <a:latin typeface="Arial"/>
                <a:ea typeface="Arial"/>
                <a:cs typeface="Arial"/>
                <a:sym typeface="Arial"/>
              </a:rPr>
              <a:t>Our Kiwanis Image</a:t>
            </a:r>
          </a:p>
          <a:p>
            <a:pPr marL="342900" marR="0" lvl="0" indent="-342900" algn="l" rtl="0">
              <a:spcBef>
                <a:spcPts val="660"/>
              </a:spcBef>
              <a:spcAft>
                <a:spcPts val="0"/>
              </a:spcAft>
              <a:buClr>
                <a:schemeClr val="dk1"/>
              </a:buClr>
              <a:buSzPct val="25000"/>
              <a:buFont typeface="Arial"/>
              <a:buNone/>
            </a:pPr>
            <a:r>
              <a:rPr lang="en-US" sz="3300" dirty="0">
                <a:latin typeface="Arial"/>
                <a:ea typeface="Arial"/>
                <a:cs typeface="Arial"/>
                <a:sym typeface="Arial"/>
              </a:rPr>
              <a:t>Financial Viability </a:t>
            </a:r>
            <a:endParaRPr lang="en-US" sz="3300" b="0" i="0" u="none" strike="noStrike" cap="none" dirty="0">
              <a:solidFill>
                <a:schemeClr val="dk1"/>
              </a:solidFill>
              <a:latin typeface="Arial"/>
              <a:ea typeface="Arial"/>
              <a:cs typeface="Arial"/>
              <a:sym typeface="Arial"/>
            </a:endParaRPr>
          </a:p>
        </p:txBody>
      </p:sp>
      <p:pic>
        <p:nvPicPr>
          <p:cNvPr id="266" name="Shape 266" descr="C:\Users\Jane\Desktop\ICONS-01.png"/>
          <p:cNvPicPr preferRelativeResize="0">
            <a:picLocks noChangeAspect="1"/>
          </p:cNvPicPr>
          <p:nvPr/>
        </p:nvPicPr>
        <p:blipFill rotWithShape="1">
          <a:blip r:embed="rId3">
            <a:alphaModFix/>
          </a:blip>
          <a:srcRect/>
          <a:stretch/>
        </p:blipFill>
        <p:spPr>
          <a:xfrm>
            <a:off x="1339421" y="1580487"/>
            <a:ext cx="594360" cy="594360"/>
          </a:xfrm>
          <a:prstGeom prst="rect">
            <a:avLst/>
          </a:prstGeom>
          <a:noFill/>
          <a:ln>
            <a:noFill/>
          </a:ln>
        </p:spPr>
      </p:pic>
      <p:pic>
        <p:nvPicPr>
          <p:cNvPr id="267" name="Shape 267" descr="C:\Users\Jane\Desktop\ICONS-02.png"/>
          <p:cNvPicPr preferRelativeResize="0">
            <a:picLocks noChangeAspect="1"/>
          </p:cNvPicPr>
          <p:nvPr/>
        </p:nvPicPr>
        <p:blipFill rotWithShape="1">
          <a:blip r:embed="rId4">
            <a:alphaModFix/>
          </a:blip>
          <a:srcRect/>
          <a:stretch/>
        </p:blipFill>
        <p:spPr>
          <a:xfrm>
            <a:off x="1362014" y="2175721"/>
            <a:ext cx="594360" cy="594360"/>
          </a:xfrm>
          <a:prstGeom prst="rect">
            <a:avLst/>
          </a:prstGeom>
          <a:noFill/>
          <a:ln>
            <a:noFill/>
          </a:ln>
        </p:spPr>
      </p:pic>
      <p:pic>
        <p:nvPicPr>
          <p:cNvPr id="268" name="Shape 268" descr="C:\Users\Jane\Desktop\ICONS-03.png"/>
          <p:cNvPicPr preferRelativeResize="0">
            <a:picLocks noChangeAspect="1"/>
          </p:cNvPicPr>
          <p:nvPr/>
        </p:nvPicPr>
        <p:blipFill rotWithShape="1">
          <a:blip r:embed="rId5">
            <a:alphaModFix/>
          </a:blip>
          <a:srcRect/>
          <a:stretch/>
        </p:blipFill>
        <p:spPr>
          <a:xfrm>
            <a:off x="1342575" y="2770081"/>
            <a:ext cx="594360" cy="594360"/>
          </a:xfrm>
          <a:prstGeom prst="rect">
            <a:avLst/>
          </a:prstGeom>
          <a:noFill/>
          <a:ln>
            <a:noFill/>
          </a:ln>
        </p:spPr>
      </p:pic>
      <p:pic>
        <p:nvPicPr>
          <p:cNvPr id="269" name="Shape 269" descr="C:\Users\Jane\Desktop\ICONS-04.png"/>
          <p:cNvPicPr preferRelativeResize="0">
            <a:picLocks noChangeAspect="1"/>
          </p:cNvPicPr>
          <p:nvPr/>
        </p:nvPicPr>
        <p:blipFill rotWithShape="1">
          <a:blip r:embed="rId6">
            <a:alphaModFix/>
          </a:blip>
          <a:srcRect/>
          <a:stretch/>
        </p:blipFill>
        <p:spPr>
          <a:xfrm>
            <a:off x="1323136" y="3364441"/>
            <a:ext cx="594360" cy="594360"/>
          </a:xfrm>
          <a:prstGeom prst="rect">
            <a:avLst/>
          </a:prstGeom>
          <a:noFill/>
          <a:ln>
            <a:noFill/>
          </a:ln>
        </p:spPr>
      </p:pic>
      <p:sp>
        <p:nvSpPr>
          <p:cNvPr id="15" name="Title 3">
            <a:extLst>
              <a:ext uri="{FF2B5EF4-FFF2-40B4-BE49-F238E27FC236}">
                <a16:creationId xmlns:a16="http://schemas.microsoft.com/office/drawing/2014/main" id="{C70291B6-142B-49A6-8048-DE31623CE5DC}"/>
              </a:ext>
            </a:extLst>
          </p:cNvPr>
          <p:cNvSpPr>
            <a:spLocks noGrp="1"/>
          </p:cNvSpPr>
          <p:nvPr>
            <p:ph type="title"/>
          </p:nvPr>
        </p:nvSpPr>
        <p:spPr>
          <a:xfrm>
            <a:off x="0" y="336947"/>
            <a:ext cx="9144000" cy="634603"/>
          </a:xfrm>
        </p:spPr>
        <p:txBody>
          <a:bodyPr/>
          <a:lstStyle/>
          <a:p>
            <a:r>
              <a:rPr lang="en-US" dirty="0"/>
              <a:t>The four priority areas</a:t>
            </a:r>
          </a:p>
        </p:txBody>
      </p:sp>
    </p:spTree>
    <p:extLst>
      <p:ext uri="{BB962C8B-B14F-4D97-AF65-F5344CB8AC3E}">
        <p14:creationId xmlns:p14="http://schemas.microsoft.com/office/powerpoint/2010/main" val="333879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animEffect transition="in" filter="fade">
                                      <p:cBhvr>
                                        <p:cTn id="7" dur="500"/>
                                        <p:tgtEl>
                                          <p:spTgt spid="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4">
                                            <p:txEl>
                                              <p:pRg st="1" end="1"/>
                                            </p:txEl>
                                          </p:spTgt>
                                        </p:tgtEl>
                                        <p:attrNameLst>
                                          <p:attrName>style.visibility</p:attrName>
                                        </p:attrNameLst>
                                      </p:cBhvr>
                                      <p:to>
                                        <p:strVal val="visible"/>
                                      </p:to>
                                    </p:set>
                                    <p:animEffect transition="in" filter="fade">
                                      <p:cBhvr>
                                        <p:cTn id="12" dur="500"/>
                                        <p:tgtEl>
                                          <p:spTgt spid="2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4">
                                            <p:txEl>
                                              <p:pRg st="2" end="2"/>
                                            </p:txEl>
                                          </p:spTgt>
                                        </p:tgtEl>
                                        <p:attrNameLst>
                                          <p:attrName>style.visibility</p:attrName>
                                        </p:attrNameLst>
                                      </p:cBhvr>
                                      <p:to>
                                        <p:strVal val="visible"/>
                                      </p:to>
                                    </p:set>
                                    <p:animEffect transition="in" filter="fade">
                                      <p:cBhvr>
                                        <p:cTn id="17" dur="500"/>
                                        <p:tgtEl>
                                          <p:spTgt spid="2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4">
                                            <p:txEl>
                                              <p:pRg st="3" end="3"/>
                                            </p:txEl>
                                          </p:spTgt>
                                        </p:tgtEl>
                                        <p:attrNameLst>
                                          <p:attrName>style.visibility</p:attrName>
                                        </p:attrNameLst>
                                      </p:cBhvr>
                                      <p:to>
                                        <p:strVal val="visible"/>
                                      </p:to>
                                    </p:set>
                                    <p:animEffect transition="in" filter="fade">
                                      <p:cBhvr>
                                        <p:cTn id="22" dur="500"/>
                                        <p:tgtEl>
                                          <p:spTgt spid="2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5" name="Shape 435"/>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12</a:t>
            </a:fld>
            <a:endParaRPr lang="en-US" sz="1200">
              <a:solidFill>
                <a:srgbClr val="888888"/>
              </a:solidFill>
              <a:latin typeface="Calibri"/>
              <a:ea typeface="Calibri"/>
              <a:cs typeface="Calibri"/>
              <a:sym typeface="Calibri"/>
            </a:endParaRPr>
          </a:p>
        </p:txBody>
      </p:sp>
      <p:pic>
        <p:nvPicPr>
          <p:cNvPr id="8" name="Shape 277">
            <a:extLst>
              <a:ext uri="{FF2B5EF4-FFF2-40B4-BE49-F238E27FC236}">
                <a16:creationId xmlns:a16="http://schemas.microsoft.com/office/drawing/2014/main" id="{E4AF0539-6994-4A7C-B19C-9183FD04EAC1}"/>
              </a:ext>
            </a:extLst>
          </p:cNvPr>
          <p:cNvPicPr preferRelativeResize="0">
            <a:picLocks noChangeAspect="1"/>
          </p:cNvPicPr>
          <p:nvPr/>
        </p:nvPicPr>
        <p:blipFill rotWithShape="1">
          <a:blip r:embed="rId3">
            <a:alphaModFix/>
          </a:blip>
          <a:srcRect/>
          <a:stretch/>
        </p:blipFill>
        <p:spPr>
          <a:xfrm>
            <a:off x="3886200" y="1581150"/>
            <a:ext cx="3429000" cy="3429000"/>
          </a:xfrm>
          <a:prstGeom prst="rect">
            <a:avLst/>
          </a:prstGeom>
          <a:noFill/>
          <a:ln>
            <a:noFill/>
          </a:ln>
        </p:spPr>
      </p:pic>
      <p:sp>
        <p:nvSpPr>
          <p:cNvPr id="11" name="Title 3">
            <a:extLst>
              <a:ext uri="{FF2B5EF4-FFF2-40B4-BE49-F238E27FC236}">
                <a16:creationId xmlns:a16="http://schemas.microsoft.com/office/drawing/2014/main" id="{87591209-2BA9-44A9-BA37-7DA2ED691778}"/>
              </a:ext>
            </a:extLst>
          </p:cNvPr>
          <p:cNvSpPr txBox="1">
            <a:spLocks/>
          </p:cNvSpPr>
          <p:nvPr/>
        </p:nvSpPr>
        <p:spPr>
          <a:xfrm>
            <a:off x="2438400" y="641747"/>
            <a:ext cx="6858000" cy="634603"/>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latin typeface="Arial"/>
                <a:ea typeface="Arial"/>
                <a:cs typeface="Arial"/>
                <a:sym typeface="Arial"/>
              </a:rPr>
              <a:t>Membership </a:t>
            </a:r>
          </a:p>
          <a:p>
            <a:r>
              <a:rPr lang="en-US" dirty="0">
                <a:latin typeface="Arial"/>
                <a:ea typeface="Arial"/>
                <a:cs typeface="Arial"/>
                <a:sym typeface="Arial"/>
              </a:rPr>
              <a:t>and Engagement</a:t>
            </a:r>
            <a:endParaRPr lang="en-US" dirty="0"/>
          </a:p>
        </p:txBody>
      </p:sp>
    </p:spTree>
    <p:extLst>
      <p:ext uri="{BB962C8B-B14F-4D97-AF65-F5344CB8AC3E}">
        <p14:creationId xmlns:p14="http://schemas.microsoft.com/office/powerpoint/2010/main" val="3368887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1" name="Shape 291"/>
          <p:cNvSpPr txBox="1"/>
          <p:nvPr/>
        </p:nvSpPr>
        <p:spPr>
          <a:xfrm>
            <a:off x="2348835" y="1736827"/>
            <a:ext cx="6849600" cy="170815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000" b="1" dirty="0">
                <a:solidFill>
                  <a:srgbClr val="002F5F"/>
                </a:solidFill>
                <a:latin typeface="Garamond" panose="02020404030301010803" pitchFamily="18" charset="0"/>
                <a:sym typeface="Arial"/>
              </a:rPr>
              <a:t>Goal: To build, retain and support a growing Kiwanis </a:t>
            </a:r>
            <a:r>
              <a:rPr lang="en-US" sz="4000" b="1" dirty="0">
                <a:solidFill>
                  <a:srgbClr val="0F345F"/>
                </a:solidFill>
                <a:latin typeface="Garamond" panose="02020404030301010803" pitchFamily="18" charset="0"/>
                <a:sym typeface="Arial"/>
              </a:rPr>
              <a:t>membership</a:t>
            </a:r>
            <a:r>
              <a:rPr lang="en-US" sz="4000" b="1" dirty="0">
                <a:solidFill>
                  <a:srgbClr val="002F5F"/>
                </a:solidFill>
                <a:latin typeface="Garamond" panose="02020404030301010803" pitchFamily="18" charset="0"/>
                <a:sym typeface="Arial"/>
              </a:rPr>
              <a:t> network</a:t>
            </a:r>
          </a:p>
        </p:txBody>
      </p:sp>
      <p:pic>
        <p:nvPicPr>
          <p:cNvPr id="292" name="Shape 292"/>
          <p:cNvPicPr preferRelativeResize="0"/>
          <p:nvPr/>
        </p:nvPicPr>
        <p:blipFill rotWithShape="1">
          <a:blip r:embed="rId3">
            <a:alphaModFix/>
          </a:blip>
          <a:srcRect/>
          <a:stretch/>
        </p:blipFill>
        <p:spPr>
          <a:xfrm>
            <a:off x="421691" y="1654286"/>
            <a:ext cx="1828800" cy="1828800"/>
          </a:xfrm>
          <a:prstGeom prst="rect">
            <a:avLst/>
          </a:prstGeom>
          <a:noFill/>
          <a:ln>
            <a:noFill/>
          </a:ln>
        </p:spPr>
      </p:pic>
      <p:sp>
        <p:nvSpPr>
          <p:cNvPr id="5" name="Shape 434">
            <a:extLst>
              <a:ext uri="{FF2B5EF4-FFF2-40B4-BE49-F238E27FC236}">
                <a16:creationId xmlns:a16="http://schemas.microsoft.com/office/drawing/2014/main" id="{0D9645B4-1B5D-4866-AE4D-C2AF36C58CAF}"/>
              </a:ext>
            </a:extLst>
          </p:cNvPr>
          <p:cNvSpPr txBox="1"/>
          <p:nvPr/>
        </p:nvSpPr>
        <p:spPr>
          <a:xfrm>
            <a:off x="1143000" y="0"/>
            <a:ext cx="8001000" cy="11239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lang="en-US" sz="3800" b="1" dirty="0">
              <a:solidFill>
                <a:srgbClr val="FFFFFF"/>
              </a:solidFill>
              <a:latin typeface="Arial"/>
              <a:ea typeface="Arial"/>
              <a:cs typeface="Arial"/>
              <a:sym typeface="Arial"/>
            </a:endParaRPr>
          </a:p>
        </p:txBody>
      </p:sp>
      <p:sp>
        <p:nvSpPr>
          <p:cNvPr id="2" name="Title 1">
            <a:extLst>
              <a:ext uri="{FF2B5EF4-FFF2-40B4-BE49-F238E27FC236}">
                <a16:creationId xmlns:a16="http://schemas.microsoft.com/office/drawing/2014/main" id="{DD747D1B-3629-4A25-B0FA-2736AFE8360B}"/>
              </a:ext>
            </a:extLst>
          </p:cNvPr>
          <p:cNvSpPr>
            <a:spLocks noGrp="1"/>
          </p:cNvSpPr>
          <p:nvPr>
            <p:ph type="title"/>
          </p:nvPr>
        </p:nvSpPr>
        <p:spPr>
          <a:xfrm>
            <a:off x="1371600" y="285750"/>
            <a:ext cx="7772400" cy="634603"/>
          </a:xfrm>
        </p:spPr>
        <p:txBody>
          <a:bodyPr/>
          <a:lstStyle/>
          <a:p>
            <a:r>
              <a:rPr lang="en-US" sz="4000" dirty="0">
                <a:solidFill>
                  <a:srgbClr val="FFFFFF"/>
                </a:solidFill>
                <a:latin typeface="Arial"/>
                <a:ea typeface="Arial"/>
                <a:cs typeface="Arial"/>
                <a:sym typeface="Arial"/>
              </a:rPr>
              <a:t>Membership</a:t>
            </a:r>
            <a:r>
              <a:rPr lang="en-US" sz="4200" dirty="0">
                <a:solidFill>
                  <a:srgbClr val="FFFFFF"/>
                </a:solidFill>
                <a:latin typeface="Arial"/>
                <a:ea typeface="Arial"/>
                <a:cs typeface="Arial"/>
                <a:sym typeface="Arial"/>
              </a:rPr>
              <a:t> and Engagement</a:t>
            </a:r>
            <a:endParaRPr lang="en-US" sz="4200" dirty="0"/>
          </a:p>
        </p:txBody>
      </p:sp>
    </p:spTree>
    <p:extLst>
      <p:ext uri="{BB962C8B-B14F-4D97-AF65-F5344CB8AC3E}">
        <p14:creationId xmlns:p14="http://schemas.microsoft.com/office/powerpoint/2010/main" val="3417442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Shape 299"/>
          <p:cNvSpPr txBox="1"/>
          <p:nvPr/>
        </p:nvSpPr>
        <p:spPr>
          <a:xfrm>
            <a:off x="838200" y="1428750"/>
            <a:ext cx="8381999" cy="3517522"/>
          </a:xfrm>
          <a:prstGeom prst="rect">
            <a:avLst/>
          </a:prstGeom>
          <a:noFill/>
          <a:ln>
            <a:noFill/>
          </a:ln>
        </p:spPr>
        <p:txBody>
          <a:bodyPr lIns="91425" tIns="45700" rIns="91425" bIns="45700" anchor="t" anchorCtr="0">
            <a:noAutofit/>
          </a:bodyPr>
          <a:lstStyle/>
          <a:p>
            <a:pPr marL="457200" indent="-457200" eaLnBrk="1" hangingPunct="1">
              <a:spcBef>
                <a:spcPct val="0"/>
              </a:spcBef>
              <a:buClrTx/>
              <a:buFont typeface="Arial" panose="020B0604020202020204" pitchFamily="34" charset="0"/>
              <a:buChar char="•"/>
            </a:pPr>
            <a:r>
              <a:rPr lang="en-US" altLang="en-US" sz="3200" dirty="0">
                <a:solidFill>
                  <a:schemeClr val="tx1"/>
                </a:solidFill>
                <a:latin typeface="Garamond" panose="02020404030301010803" pitchFamily="18" charset="0"/>
                <a:cs typeface="Arial" panose="020B0604020202020204" pitchFamily="34" charset="0"/>
              </a:rPr>
              <a:t>Increase membership</a:t>
            </a:r>
          </a:p>
          <a:p>
            <a:pPr marL="457200" indent="-457200" eaLnBrk="1" hangingPunct="1">
              <a:spcBef>
                <a:spcPct val="0"/>
              </a:spcBef>
              <a:buClrTx/>
              <a:buFont typeface="Arial" panose="020B0604020202020204" pitchFamily="34" charset="0"/>
              <a:buChar char="•"/>
            </a:pPr>
            <a:r>
              <a:rPr lang="en-US" altLang="en-US" sz="3200" dirty="0">
                <a:solidFill>
                  <a:schemeClr val="tx1"/>
                </a:solidFill>
                <a:latin typeface="Garamond" panose="02020404030301010803" pitchFamily="18" charset="0"/>
                <a:cs typeface="Arial" panose="020B0604020202020204" pitchFamily="34" charset="0"/>
              </a:rPr>
              <a:t>Open clubs</a:t>
            </a:r>
          </a:p>
          <a:p>
            <a:pPr marL="457200" indent="-457200" eaLnBrk="1" hangingPunct="1">
              <a:spcBef>
                <a:spcPct val="0"/>
              </a:spcBef>
              <a:buClrTx/>
              <a:buFont typeface="Arial" panose="020B0604020202020204" pitchFamily="34" charset="0"/>
              <a:buChar char="•"/>
            </a:pPr>
            <a:r>
              <a:rPr lang="en-US" altLang="en-US" sz="3200" dirty="0">
                <a:solidFill>
                  <a:schemeClr val="tx1"/>
                </a:solidFill>
                <a:latin typeface="Garamond" panose="02020404030301010803" pitchFamily="18" charset="0"/>
                <a:cs typeface="Arial" panose="020B0604020202020204" pitchFamily="34" charset="0"/>
              </a:rPr>
              <a:t>Develop leaders</a:t>
            </a:r>
          </a:p>
          <a:p>
            <a:pPr marL="457200" indent="-457200" eaLnBrk="1" hangingPunct="1">
              <a:spcBef>
                <a:spcPct val="0"/>
              </a:spcBef>
              <a:buClrTx/>
              <a:buFont typeface="Arial" panose="020B0604020202020204" pitchFamily="34" charset="0"/>
              <a:buChar char="•"/>
            </a:pPr>
            <a:r>
              <a:rPr lang="en-US" altLang="en-US" sz="3200" dirty="0">
                <a:solidFill>
                  <a:schemeClr val="tx1"/>
                </a:solidFill>
                <a:latin typeface="Garamond" panose="02020404030301010803" pitchFamily="18" charset="0"/>
                <a:cs typeface="Arial" panose="020B0604020202020204" pitchFamily="34" charset="0"/>
              </a:rPr>
              <a:t>Invite and build with a service focus</a:t>
            </a:r>
          </a:p>
          <a:p>
            <a:pPr marL="457200" indent="-457200" eaLnBrk="1" hangingPunct="1">
              <a:spcBef>
                <a:spcPct val="0"/>
              </a:spcBef>
              <a:buClrTx/>
              <a:buFont typeface="Arial" panose="020B0604020202020204" pitchFamily="34" charset="0"/>
              <a:buChar char="•"/>
            </a:pPr>
            <a:r>
              <a:rPr lang="en-US" altLang="en-US" sz="3200" dirty="0">
                <a:solidFill>
                  <a:schemeClr val="tx1"/>
                </a:solidFill>
                <a:latin typeface="Garamond" panose="02020404030301010803" pitchFamily="18" charset="0"/>
                <a:cs typeface="Arial" panose="020B0604020202020204" pitchFamily="34" charset="0"/>
              </a:rPr>
              <a:t>Increase the value of the member experience</a:t>
            </a:r>
          </a:p>
          <a:p>
            <a:pPr marL="457200" indent="-457200" eaLnBrk="1" hangingPunct="1">
              <a:spcBef>
                <a:spcPct val="0"/>
              </a:spcBef>
              <a:buClrTx/>
              <a:buFont typeface="Arial" panose="020B0604020202020204" pitchFamily="34" charset="0"/>
              <a:buChar char="•"/>
            </a:pPr>
            <a:r>
              <a:rPr lang="en-US" altLang="en-US" sz="3200" dirty="0">
                <a:solidFill>
                  <a:schemeClr val="tx1"/>
                </a:solidFill>
                <a:latin typeface="Garamond" panose="02020404030301010803" pitchFamily="18" charset="0"/>
                <a:cs typeface="Arial" panose="020B0604020202020204" pitchFamily="34" charset="0"/>
              </a:rPr>
              <a:t>Build a strong network of local and global partners</a:t>
            </a:r>
          </a:p>
        </p:txBody>
      </p:sp>
      <p:sp>
        <p:nvSpPr>
          <p:cNvPr id="2" name="Title 1">
            <a:extLst>
              <a:ext uri="{FF2B5EF4-FFF2-40B4-BE49-F238E27FC236}">
                <a16:creationId xmlns:a16="http://schemas.microsoft.com/office/drawing/2014/main" id="{F6FE792A-6B14-4203-BDCD-50DCF79A13DD}"/>
              </a:ext>
            </a:extLst>
          </p:cNvPr>
          <p:cNvSpPr>
            <a:spLocks noGrp="1"/>
          </p:cNvSpPr>
          <p:nvPr>
            <p:ph type="title"/>
          </p:nvPr>
        </p:nvSpPr>
        <p:spPr/>
        <p:txBody>
          <a:bodyPr/>
          <a:lstStyle/>
          <a:p>
            <a:pPr lvl="0"/>
            <a:r>
              <a:rPr lang="en-US" sz="3600" dirty="0">
                <a:solidFill>
                  <a:srgbClr val="FFFFFF"/>
                </a:solidFill>
                <a:latin typeface="Arial"/>
                <a:ea typeface="Arial"/>
                <a:cs typeface="Arial"/>
                <a:sym typeface="Arial"/>
              </a:rPr>
              <a:t>Strategies for </a:t>
            </a:r>
            <a:br>
              <a:rPr lang="en-US" sz="3600" dirty="0">
                <a:solidFill>
                  <a:srgbClr val="FFFFFF"/>
                </a:solidFill>
                <a:latin typeface="Arial"/>
                <a:ea typeface="Arial"/>
                <a:cs typeface="Arial"/>
                <a:sym typeface="Arial"/>
              </a:rPr>
            </a:br>
            <a:r>
              <a:rPr lang="en-US" sz="3600" dirty="0">
                <a:solidFill>
                  <a:srgbClr val="FFFFFF"/>
                </a:solidFill>
                <a:latin typeface="Arial"/>
                <a:ea typeface="Arial"/>
                <a:cs typeface="Arial"/>
                <a:sym typeface="Arial"/>
              </a:rPr>
              <a:t>Membership and Engagement</a:t>
            </a:r>
            <a:endParaRPr lang="en-US" sz="3600" dirty="0"/>
          </a:p>
        </p:txBody>
      </p:sp>
    </p:spTree>
    <p:extLst>
      <p:ext uri="{BB962C8B-B14F-4D97-AF65-F5344CB8AC3E}">
        <p14:creationId xmlns:p14="http://schemas.microsoft.com/office/powerpoint/2010/main" val="1091065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4" name="Title 3">
            <a:extLst>
              <a:ext uri="{FF2B5EF4-FFF2-40B4-BE49-F238E27FC236}">
                <a16:creationId xmlns:a16="http://schemas.microsoft.com/office/drawing/2014/main" id="{CB42E9B6-DA99-4A94-BB90-48FD267E1A02}"/>
              </a:ext>
            </a:extLst>
          </p:cNvPr>
          <p:cNvSpPr>
            <a:spLocks noGrp="1"/>
          </p:cNvSpPr>
          <p:nvPr>
            <p:ph type="title"/>
          </p:nvPr>
        </p:nvSpPr>
        <p:spPr/>
        <p:txBody>
          <a:bodyPr/>
          <a:lstStyle/>
          <a:p>
            <a:r>
              <a:rPr lang="en-US" dirty="0">
                <a:latin typeface="Arial"/>
                <a:ea typeface="Arial"/>
                <a:cs typeface="Arial"/>
                <a:sym typeface="Arial"/>
              </a:rPr>
              <a:t>Community Impact</a:t>
            </a:r>
            <a:endParaRPr lang="en-US" dirty="0"/>
          </a:p>
        </p:txBody>
      </p:sp>
      <p:sp>
        <p:nvSpPr>
          <p:cNvPr id="538" name="Shape 538"/>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15</a:t>
            </a:fld>
            <a:endParaRPr lang="en-US" sz="1200">
              <a:solidFill>
                <a:srgbClr val="888888"/>
              </a:solidFill>
              <a:latin typeface="Calibri"/>
              <a:ea typeface="Calibri"/>
              <a:cs typeface="Calibri"/>
              <a:sym typeface="Calibri"/>
            </a:endParaRPr>
          </a:p>
        </p:txBody>
      </p:sp>
      <p:pic>
        <p:nvPicPr>
          <p:cNvPr id="8" name="Shape 518">
            <a:extLst>
              <a:ext uri="{FF2B5EF4-FFF2-40B4-BE49-F238E27FC236}">
                <a16:creationId xmlns:a16="http://schemas.microsoft.com/office/drawing/2014/main" id="{0E985C5C-40BF-4B2E-9EF4-35BF15F8C018}"/>
              </a:ext>
            </a:extLst>
          </p:cNvPr>
          <p:cNvPicPr preferRelativeResize="0">
            <a:picLocks noChangeAspect="1"/>
          </p:cNvPicPr>
          <p:nvPr/>
        </p:nvPicPr>
        <p:blipFill rotWithShape="1">
          <a:blip r:embed="rId3">
            <a:alphaModFix/>
          </a:blip>
          <a:srcRect/>
          <a:stretch/>
        </p:blipFill>
        <p:spPr>
          <a:xfrm>
            <a:off x="3886200" y="1428750"/>
            <a:ext cx="3429000" cy="3429000"/>
          </a:xfrm>
          <a:prstGeom prst="rect">
            <a:avLst/>
          </a:prstGeom>
          <a:noFill/>
          <a:ln>
            <a:noFill/>
          </a:ln>
        </p:spPr>
      </p:pic>
    </p:spTree>
    <p:extLst>
      <p:ext uri="{BB962C8B-B14F-4D97-AF65-F5344CB8AC3E}">
        <p14:creationId xmlns:p14="http://schemas.microsoft.com/office/powerpoint/2010/main" val="1491165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7" name="Shape 327"/>
          <p:cNvSpPr txBox="1"/>
          <p:nvPr/>
        </p:nvSpPr>
        <p:spPr>
          <a:xfrm>
            <a:off x="2362201" y="1711222"/>
            <a:ext cx="6705599" cy="170815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000" b="1" dirty="0">
                <a:solidFill>
                  <a:srgbClr val="0F345F"/>
                </a:solidFill>
                <a:latin typeface="Garamond" panose="02020404030301010803" pitchFamily="18" charset="0"/>
                <a:sym typeface="Arial"/>
              </a:rPr>
              <a:t>Goal: To perform meaningful service, with service to children as our priority</a:t>
            </a:r>
          </a:p>
        </p:txBody>
      </p:sp>
      <p:pic>
        <p:nvPicPr>
          <p:cNvPr id="328" name="Shape 328"/>
          <p:cNvPicPr preferRelativeResize="0"/>
          <p:nvPr/>
        </p:nvPicPr>
        <p:blipFill rotWithShape="1">
          <a:blip r:embed="rId3">
            <a:alphaModFix/>
          </a:blip>
          <a:srcRect/>
          <a:stretch/>
        </p:blipFill>
        <p:spPr>
          <a:xfrm>
            <a:off x="483869" y="1628681"/>
            <a:ext cx="1828800" cy="1828800"/>
          </a:xfrm>
          <a:prstGeom prst="rect">
            <a:avLst/>
          </a:prstGeom>
          <a:noFill/>
          <a:ln>
            <a:noFill/>
          </a:ln>
        </p:spPr>
      </p:pic>
      <p:sp>
        <p:nvSpPr>
          <p:cNvPr id="2" name="Title 1">
            <a:extLst>
              <a:ext uri="{FF2B5EF4-FFF2-40B4-BE49-F238E27FC236}">
                <a16:creationId xmlns:a16="http://schemas.microsoft.com/office/drawing/2014/main" id="{DA0C6361-73E4-445A-8C4E-B0735C91E95A}"/>
              </a:ext>
            </a:extLst>
          </p:cNvPr>
          <p:cNvSpPr>
            <a:spLocks noGrp="1"/>
          </p:cNvSpPr>
          <p:nvPr>
            <p:ph type="title"/>
          </p:nvPr>
        </p:nvSpPr>
        <p:spPr/>
        <p:txBody>
          <a:bodyPr/>
          <a:lstStyle/>
          <a:p>
            <a:r>
              <a:rPr lang="en-US" sz="4000" dirty="0">
                <a:solidFill>
                  <a:srgbClr val="FFFFFF"/>
                </a:solidFill>
                <a:latin typeface="Arial"/>
                <a:ea typeface="Arial"/>
                <a:cs typeface="Arial"/>
                <a:sym typeface="Arial"/>
              </a:rPr>
              <a:t>Community Impact</a:t>
            </a:r>
            <a:endParaRPr lang="en-US" sz="4000" dirty="0"/>
          </a:p>
        </p:txBody>
      </p:sp>
    </p:spTree>
    <p:extLst>
      <p:ext uri="{BB962C8B-B14F-4D97-AF65-F5344CB8AC3E}">
        <p14:creationId xmlns:p14="http://schemas.microsoft.com/office/powerpoint/2010/main" val="3102494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Shape 335"/>
          <p:cNvSpPr txBox="1"/>
          <p:nvPr/>
        </p:nvSpPr>
        <p:spPr>
          <a:xfrm>
            <a:off x="838201" y="1527870"/>
            <a:ext cx="7924799" cy="3259633"/>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000000"/>
              </a:buClr>
              <a:buSzPct val="100000"/>
              <a:buFont typeface="Arial"/>
              <a:buChar char="•"/>
            </a:pPr>
            <a:r>
              <a:rPr lang="en-US" sz="3200" dirty="0">
                <a:solidFill>
                  <a:schemeClr val="tx1"/>
                </a:solidFill>
                <a:latin typeface="Garamond" panose="02020404030301010803" pitchFamily="18" charset="0"/>
                <a:sym typeface="Arial"/>
              </a:rPr>
              <a:t>Empower and support growth in our Service Leadership Programs</a:t>
            </a:r>
          </a:p>
          <a:p>
            <a:pPr marL="457200" marR="0" lvl="0" indent="-457200" algn="l" rtl="0">
              <a:spcBef>
                <a:spcPts val="0"/>
              </a:spcBef>
              <a:spcAft>
                <a:spcPts val="0"/>
              </a:spcAft>
              <a:buClr>
                <a:srgbClr val="000000"/>
              </a:buClr>
              <a:buSzPct val="100000"/>
              <a:buFont typeface="Arial"/>
              <a:buChar char="•"/>
            </a:pPr>
            <a:r>
              <a:rPr lang="en-US" sz="3200" dirty="0">
                <a:solidFill>
                  <a:schemeClr val="tx1"/>
                </a:solidFill>
                <a:latin typeface="Garamond" panose="02020404030301010803" pitchFamily="18" charset="0"/>
                <a:sym typeface="Arial"/>
              </a:rPr>
              <a:t>Align relevant service with community needs</a:t>
            </a:r>
          </a:p>
          <a:p>
            <a:pPr marL="457200" marR="0" lvl="0" indent="-457200" algn="l" rtl="0">
              <a:spcBef>
                <a:spcPts val="0"/>
              </a:spcBef>
              <a:spcAft>
                <a:spcPts val="0"/>
              </a:spcAft>
              <a:buClr>
                <a:srgbClr val="000000"/>
              </a:buClr>
              <a:buSzPct val="100000"/>
              <a:buFont typeface="Arial"/>
              <a:buChar char="•"/>
            </a:pPr>
            <a:r>
              <a:rPr lang="en-US" sz="3200" dirty="0">
                <a:solidFill>
                  <a:schemeClr val="tx1"/>
                </a:solidFill>
                <a:latin typeface="Garamond" panose="02020404030301010803" pitchFamily="18" charset="0"/>
                <a:sym typeface="Arial"/>
              </a:rPr>
              <a:t>Encourage the development of a signature project in each club</a:t>
            </a:r>
          </a:p>
          <a:p>
            <a:pPr marL="457200" marR="0" lvl="0" indent="-457200" algn="l" rtl="0">
              <a:spcBef>
                <a:spcPts val="0"/>
              </a:spcBef>
              <a:spcAft>
                <a:spcPts val="0"/>
              </a:spcAft>
              <a:buClr>
                <a:srgbClr val="000000"/>
              </a:buClr>
              <a:buSzPct val="100000"/>
              <a:buFont typeface="Arial"/>
              <a:buChar char="•"/>
            </a:pPr>
            <a:r>
              <a:rPr lang="en-US" sz="3200" dirty="0">
                <a:solidFill>
                  <a:schemeClr val="tx1"/>
                </a:solidFill>
                <a:latin typeface="Garamond" panose="02020404030301010803" pitchFamily="18" charset="0"/>
                <a:sym typeface="Arial"/>
              </a:rPr>
              <a:t>Encourage hands-on service projects</a:t>
            </a:r>
          </a:p>
        </p:txBody>
      </p:sp>
      <p:sp>
        <p:nvSpPr>
          <p:cNvPr id="10" name="Title 1">
            <a:extLst>
              <a:ext uri="{FF2B5EF4-FFF2-40B4-BE49-F238E27FC236}">
                <a16:creationId xmlns:a16="http://schemas.microsoft.com/office/drawing/2014/main" id="{F670685D-253F-4C10-8ECE-623E6F4E2E0A}"/>
              </a:ext>
            </a:extLst>
          </p:cNvPr>
          <p:cNvSpPr>
            <a:spLocks noGrp="1"/>
          </p:cNvSpPr>
          <p:nvPr>
            <p:ph type="title"/>
          </p:nvPr>
        </p:nvSpPr>
        <p:spPr>
          <a:xfrm>
            <a:off x="838200" y="336947"/>
            <a:ext cx="7086600" cy="634603"/>
          </a:xfrm>
        </p:spPr>
        <p:txBody>
          <a:bodyPr/>
          <a:lstStyle/>
          <a:p>
            <a:pPr lvl="0"/>
            <a:r>
              <a:rPr lang="en-US" sz="3600" dirty="0">
                <a:solidFill>
                  <a:srgbClr val="FFFFFF"/>
                </a:solidFill>
                <a:latin typeface="Arial"/>
                <a:ea typeface="Arial"/>
                <a:cs typeface="Arial"/>
                <a:sym typeface="Arial"/>
              </a:rPr>
              <a:t>Strategies for </a:t>
            </a:r>
            <a:br>
              <a:rPr lang="en-US" sz="3600" dirty="0">
                <a:solidFill>
                  <a:srgbClr val="FFFFFF"/>
                </a:solidFill>
                <a:latin typeface="Arial"/>
                <a:ea typeface="Arial"/>
                <a:cs typeface="Arial"/>
                <a:sym typeface="Arial"/>
              </a:rPr>
            </a:br>
            <a:r>
              <a:rPr lang="en-US" sz="3600" dirty="0">
                <a:solidFill>
                  <a:srgbClr val="FFFFFF"/>
                </a:solidFill>
                <a:latin typeface="Arial"/>
                <a:ea typeface="Arial"/>
                <a:cs typeface="Arial"/>
                <a:sym typeface="Arial"/>
              </a:rPr>
              <a:t>Community Impact</a:t>
            </a:r>
            <a:endParaRPr lang="en-US" sz="3600" dirty="0"/>
          </a:p>
        </p:txBody>
      </p:sp>
    </p:spTree>
    <p:extLst>
      <p:ext uri="{BB962C8B-B14F-4D97-AF65-F5344CB8AC3E}">
        <p14:creationId xmlns:p14="http://schemas.microsoft.com/office/powerpoint/2010/main" val="2278615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2" name="Title 1">
            <a:extLst>
              <a:ext uri="{FF2B5EF4-FFF2-40B4-BE49-F238E27FC236}">
                <a16:creationId xmlns:a16="http://schemas.microsoft.com/office/drawing/2014/main" id="{767A929E-553D-469A-AD66-AA0E92AF2D3B}"/>
              </a:ext>
            </a:extLst>
          </p:cNvPr>
          <p:cNvSpPr>
            <a:spLocks noGrp="1"/>
          </p:cNvSpPr>
          <p:nvPr>
            <p:ph type="title"/>
          </p:nvPr>
        </p:nvSpPr>
        <p:spPr/>
        <p:txBody>
          <a:bodyPr/>
          <a:lstStyle/>
          <a:p>
            <a:r>
              <a:rPr lang="en-US" sz="4000" dirty="0">
                <a:latin typeface="Arial"/>
                <a:ea typeface="Arial"/>
                <a:cs typeface="Arial"/>
                <a:sym typeface="Arial"/>
              </a:rPr>
              <a:t>Signature project criteria</a:t>
            </a:r>
            <a:endParaRPr lang="en-US" sz="4000" dirty="0"/>
          </a:p>
        </p:txBody>
      </p:sp>
      <p:sp>
        <p:nvSpPr>
          <p:cNvPr id="561" name="Shape 561"/>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18</a:t>
            </a:fld>
            <a:endParaRPr lang="en-US" sz="1200">
              <a:solidFill>
                <a:srgbClr val="888888"/>
              </a:solidFill>
              <a:latin typeface="Calibri"/>
              <a:ea typeface="Calibri"/>
              <a:cs typeface="Calibri"/>
              <a:sym typeface="Calibri"/>
            </a:endParaRPr>
          </a:p>
        </p:txBody>
      </p:sp>
      <p:sp>
        <p:nvSpPr>
          <p:cNvPr id="562" name="Shape 562"/>
          <p:cNvSpPr/>
          <p:nvPr/>
        </p:nvSpPr>
        <p:spPr>
          <a:xfrm>
            <a:off x="42742" y="978283"/>
            <a:ext cx="8677514" cy="4031866"/>
          </a:xfrm>
          <a:custGeom>
            <a:avLst/>
            <a:gdLst/>
            <a:ahLst/>
            <a:cxnLst/>
            <a:rect l="0" t="0" r="0" b="0"/>
            <a:pathLst>
              <a:path w="120000" h="120000" extrusionOk="0">
                <a:moveTo>
                  <a:pt x="0" y="120000"/>
                </a:moveTo>
                <a:quadBezTo>
                  <a:pt x="20000" y="40000"/>
                  <a:pt x="106060" y="15000"/>
                </a:quadBezTo>
                <a:lnTo>
                  <a:pt x="105275" y="0"/>
                </a:lnTo>
                <a:lnTo>
                  <a:pt x="120000" y="24000"/>
                </a:lnTo>
                <a:lnTo>
                  <a:pt x="108416" y="60000"/>
                </a:lnTo>
                <a:lnTo>
                  <a:pt x="107631" y="45000"/>
                </a:lnTo>
                <a:quadBezTo>
                  <a:pt x="30000" y="54999"/>
                  <a:pt x="0" y="120000"/>
                </a:quadBezTo>
                <a:close/>
              </a:path>
            </a:pathLst>
          </a:custGeom>
          <a:solidFill>
            <a:srgbClr val="AAA9AA"/>
          </a:solidFill>
          <a:ln>
            <a:noFill/>
          </a:ln>
        </p:spPr>
        <p:txBody>
          <a:bodyPr lIns="91425" tIns="91425" rIns="91425" bIns="91425" anchor="ctr" anchorCtr="0">
            <a:noAutofit/>
          </a:bodyPr>
          <a:lstStyle/>
          <a:p>
            <a:pPr lvl="0">
              <a:spcBef>
                <a:spcPts val="0"/>
              </a:spcBef>
              <a:buNone/>
            </a:pPr>
            <a:endParaRPr/>
          </a:p>
        </p:txBody>
      </p:sp>
      <p:sp>
        <p:nvSpPr>
          <p:cNvPr id="563" name="Shape 563"/>
          <p:cNvSpPr/>
          <p:nvPr/>
        </p:nvSpPr>
        <p:spPr>
          <a:xfrm>
            <a:off x="1905000" y="3771900"/>
            <a:ext cx="1470824" cy="959583"/>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4" name="Shape 564"/>
          <p:cNvSpPr/>
          <p:nvPr/>
        </p:nvSpPr>
        <p:spPr>
          <a:xfrm>
            <a:off x="2895600" y="2876550"/>
            <a:ext cx="1806276" cy="1842562"/>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5" name="Shape 565"/>
          <p:cNvSpPr/>
          <p:nvPr/>
        </p:nvSpPr>
        <p:spPr>
          <a:xfrm>
            <a:off x="4877716" y="2304428"/>
            <a:ext cx="1806276" cy="2491692"/>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6" name="Shape 566"/>
          <p:cNvSpPr/>
          <p:nvPr/>
        </p:nvSpPr>
        <p:spPr>
          <a:xfrm>
            <a:off x="6784886" y="1966901"/>
            <a:ext cx="1806276" cy="2890848"/>
          </a:xfrm>
          <a:prstGeom prst="rect">
            <a:avLst/>
          </a:prstGeom>
          <a:noFill/>
          <a:ln>
            <a:noFill/>
          </a:ln>
        </p:spPr>
        <p:txBody>
          <a:bodyPr lIns="91425" tIns="91425" rIns="91425" bIns="91425" anchor="ctr" anchorCtr="0">
            <a:noAutofit/>
          </a:bodyPr>
          <a:lstStyle/>
          <a:p>
            <a:pPr lvl="0">
              <a:spcBef>
                <a:spcPts val="0"/>
              </a:spcBef>
              <a:buNone/>
            </a:pPr>
            <a:endParaRPr/>
          </a:p>
        </p:txBody>
      </p:sp>
      <p:grpSp>
        <p:nvGrpSpPr>
          <p:cNvPr id="567" name="Shape 567"/>
          <p:cNvGrpSpPr/>
          <p:nvPr/>
        </p:nvGrpSpPr>
        <p:grpSpPr>
          <a:xfrm>
            <a:off x="2919350" y="2799980"/>
            <a:ext cx="2046706" cy="2005098"/>
            <a:chOff x="2940731" y="3591044"/>
            <a:chExt cx="2336118" cy="2673462"/>
          </a:xfrm>
        </p:grpSpPr>
        <p:sp>
          <p:nvSpPr>
            <p:cNvPr id="568" name="Shape 568"/>
            <p:cNvSpPr/>
            <p:nvPr/>
          </p:nvSpPr>
          <p:spPr>
            <a:xfrm>
              <a:off x="3143250" y="3807757"/>
              <a:ext cx="2133599" cy="2456750"/>
            </a:xfrm>
            <a:prstGeom prst="rect">
              <a:avLst/>
            </a:prstGeom>
            <a:noFill/>
            <a:ln>
              <a:noFill/>
            </a:ln>
          </p:spPr>
          <p:txBody>
            <a:bodyPr lIns="182300" tIns="0" rIns="0" bIns="0" anchor="t" anchorCtr="0">
              <a:noAutofit/>
            </a:bodyPr>
            <a:lstStyle/>
            <a:p>
              <a:pPr marL="0" marR="0" lvl="0" indent="0" algn="l" rtl="0">
                <a:lnSpc>
                  <a:spcPct val="90000"/>
                </a:lnSpc>
                <a:spcBef>
                  <a:spcPts val="0"/>
                </a:spcBef>
                <a:spcAft>
                  <a:spcPts val="0"/>
                </a:spcAft>
                <a:buSzPct val="25000"/>
                <a:buNone/>
              </a:pPr>
              <a:r>
                <a:rPr lang="en-US" sz="2800">
                  <a:solidFill>
                    <a:schemeClr val="dk1"/>
                  </a:solidFill>
                  <a:latin typeface="Arial"/>
                  <a:ea typeface="Arial"/>
                  <a:cs typeface="Arial"/>
                  <a:sym typeface="Arial"/>
                </a:rPr>
                <a:t>Brand-enhancing</a:t>
              </a:r>
            </a:p>
          </p:txBody>
        </p:sp>
        <p:sp>
          <p:nvSpPr>
            <p:cNvPr id="569" name="Shape 569"/>
            <p:cNvSpPr/>
            <p:nvPr/>
          </p:nvSpPr>
          <p:spPr>
            <a:xfrm>
              <a:off x="2940731" y="3591044"/>
              <a:ext cx="313109" cy="365759"/>
            </a:xfrm>
            <a:prstGeom prst="ellipse">
              <a:avLst/>
            </a:prstGeom>
            <a:solidFill>
              <a:srgbClr val="C000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70" name="Shape 570"/>
          <p:cNvGrpSpPr/>
          <p:nvPr/>
        </p:nvGrpSpPr>
        <p:grpSpPr>
          <a:xfrm>
            <a:off x="4519549" y="2231328"/>
            <a:ext cx="1769859" cy="1204636"/>
            <a:chOff x="4609276" y="2661016"/>
            <a:chExt cx="2020123" cy="1606183"/>
          </a:xfrm>
        </p:grpSpPr>
        <p:sp>
          <p:nvSpPr>
            <p:cNvPr id="571" name="Shape 571"/>
            <p:cNvSpPr/>
            <p:nvPr/>
          </p:nvSpPr>
          <p:spPr>
            <a:xfrm>
              <a:off x="4800600" y="2971800"/>
              <a:ext cx="1828800" cy="1295400"/>
            </a:xfrm>
            <a:prstGeom prst="rect">
              <a:avLst/>
            </a:prstGeom>
            <a:noFill/>
            <a:ln>
              <a:noFill/>
            </a:ln>
          </p:spPr>
          <p:txBody>
            <a:bodyPr lIns="241550" tIns="0" rIns="0" bIns="0" anchor="t" anchorCtr="0">
              <a:noAutofit/>
            </a:bodyPr>
            <a:lstStyle/>
            <a:p>
              <a:pPr marL="0" marR="0" lvl="0" indent="0" algn="l" rtl="0">
                <a:lnSpc>
                  <a:spcPct val="90000"/>
                </a:lnSpc>
                <a:spcBef>
                  <a:spcPts val="0"/>
                </a:spcBef>
                <a:spcAft>
                  <a:spcPts val="0"/>
                </a:spcAft>
                <a:buSzPct val="25000"/>
                <a:buNone/>
              </a:pPr>
              <a:r>
                <a:rPr lang="en-US" sz="2800">
                  <a:solidFill>
                    <a:schemeClr val="dk1"/>
                  </a:solidFill>
                  <a:latin typeface="Arial"/>
                  <a:ea typeface="Arial"/>
                  <a:cs typeface="Arial"/>
                  <a:sym typeface="Arial"/>
                </a:rPr>
                <a:t>High impact</a:t>
              </a:r>
            </a:p>
          </p:txBody>
        </p:sp>
        <p:sp>
          <p:nvSpPr>
            <p:cNvPr id="572" name="Shape 572"/>
            <p:cNvSpPr/>
            <p:nvPr/>
          </p:nvSpPr>
          <p:spPr>
            <a:xfrm>
              <a:off x="4609276" y="2661016"/>
              <a:ext cx="417480" cy="487680"/>
            </a:xfrm>
            <a:prstGeom prst="ellipse">
              <a:avLst/>
            </a:prstGeom>
            <a:solidFill>
              <a:srgbClr val="C000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73" name="Shape 573"/>
          <p:cNvGrpSpPr/>
          <p:nvPr/>
        </p:nvGrpSpPr>
        <p:grpSpPr>
          <a:xfrm>
            <a:off x="1500249" y="3529073"/>
            <a:ext cx="1866269" cy="1145261"/>
            <a:chOff x="1643402" y="4464130"/>
            <a:chExt cx="2130164" cy="1527014"/>
          </a:xfrm>
        </p:grpSpPr>
        <p:sp>
          <p:nvSpPr>
            <p:cNvPr id="574" name="Shape 574"/>
            <p:cNvSpPr/>
            <p:nvPr/>
          </p:nvSpPr>
          <p:spPr>
            <a:xfrm>
              <a:off x="1643402" y="4464130"/>
              <a:ext cx="260925" cy="304799"/>
            </a:xfrm>
            <a:prstGeom prst="ellipse">
              <a:avLst/>
            </a:prstGeom>
            <a:solidFill>
              <a:srgbClr val="C000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5" name="Shape 575"/>
            <p:cNvSpPr/>
            <p:nvPr/>
          </p:nvSpPr>
          <p:spPr>
            <a:xfrm>
              <a:off x="1757484" y="4711700"/>
              <a:ext cx="2016082" cy="1279444"/>
            </a:xfrm>
            <a:prstGeom prst="rect">
              <a:avLst/>
            </a:prstGeom>
            <a:noFill/>
            <a:ln>
              <a:noFill/>
            </a:ln>
          </p:spPr>
          <p:txBody>
            <a:bodyPr lIns="104825" tIns="0" rIns="0" bIns="0" anchor="t" anchorCtr="0">
              <a:noAutofit/>
            </a:bodyPr>
            <a:lstStyle/>
            <a:p>
              <a:pPr marL="0" marR="0" lvl="0" indent="0" algn="l" rtl="0">
                <a:lnSpc>
                  <a:spcPct val="90000"/>
                </a:lnSpc>
                <a:spcBef>
                  <a:spcPts val="0"/>
                </a:spcBef>
                <a:spcAft>
                  <a:spcPts val="0"/>
                </a:spcAft>
                <a:buSzPct val="25000"/>
                <a:buNone/>
              </a:pPr>
              <a:r>
                <a:rPr lang="en-US" sz="2800">
                  <a:solidFill>
                    <a:schemeClr val="dk1"/>
                  </a:solidFill>
                  <a:latin typeface="Arial"/>
                  <a:ea typeface="Arial"/>
                  <a:cs typeface="Arial"/>
                  <a:sym typeface="Arial"/>
                </a:rPr>
                <a:t>Recurring</a:t>
              </a:r>
            </a:p>
          </p:txBody>
        </p:sp>
      </p:grpSp>
      <p:grpSp>
        <p:nvGrpSpPr>
          <p:cNvPr id="576" name="Shape 576"/>
          <p:cNvGrpSpPr/>
          <p:nvPr/>
        </p:nvGrpSpPr>
        <p:grpSpPr>
          <a:xfrm>
            <a:off x="6284025" y="1830423"/>
            <a:ext cx="2598388" cy="1718647"/>
            <a:chOff x="6428278" y="2098896"/>
            <a:chExt cx="2715721" cy="2291528"/>
          </a:xfrm>
        </p:grpSpPr>
        <p:sp>
          <p:nvSpPr>
            <p:cNvPr id="577" name="Shape 577"/>
            <p:cNvSpPr/>
            <p:nvPr/>
          </p:nvSpPr>
          <p:spPr>
            <a:xfrm>
              <a:off x="6629400" y="2514600"/>
              <a:ext cx="2514599" cy="1875825"/>
            </a:xfrm>
            <a:prstGeom prst="rect">
              <a:avLst/>
            </a:prstGeom>
            <a:noFill/>
            <a:ln>
              <a:noFill/>
            </a:ln>
          </p:spPr>
          <p:txBody>
            <a:bodyPr lIns="323575" tIns="0" rIns="0" bIns="0" anchor="t" anchorCtr="0">
              <a:noAutofit/>
            </a:bodyPr>
            <a:lstStyle/>
            <a:p>
              <a:pPr marL="0" marR="0" lvl="0" indent="0" algn="l" rtl="0">
                <a:lnSpc>
                  <a:spcPct val="90000"/>
                </a:lnSpc>
                <a:spcBef>
                  <a:spcPts val="0"/>
                </a:spcBef>
                <a:spcAft>
                  <a:spcPts val="0"/>
                </a:spcAft>
                <a:buSzPct val="25000"/>
                <a:buNone/>
              </a:pPr>
              <a:r>
                <a:rPr lang="en-US" sz="2800" dirty="0">
                  <a:solidFill>
                    <a:schemeClr val="dk1"/>
                  </a:solidFill>
                  <a:latin typeface="Arial"/>
                  <a:ea typeface="Arial"/>
                  <a:cs typeface="Arial"/>
                  <a:sym typeface="Arial"/>
                </a:rPr>
                <a:t>Membership   </a:t>
              </a:r>
            </a:p>
            <a:p>
              <a:pPr marL="0" marR="0" lvl="0" indent="0" algn="l" rtl="0">
                <a:lnSpc>
                  <a:spcPct val="90000"/>
                </a:lnSpc>
                <a:spcBef>
                  <a:spcPts val="0"/>
                </a:spcBef>
                <a:spcAft>
                  <a:spcPts val="0"/>
                </a:spcAft>
                <a:buSzPct val="25000"/>
                <a:buNone/>
              </a:pPr>
              <a:r>
                <a:rPr lang="en-US" sz="2800" dirty="0">
                  <a:solidFill>
                    <a:schemeClr val="dk1"/>
                  </a:solidFill>
                </a:rPr>
                <a:t>     </a:t>
              </a:r>
              <a:r>
                <a:rPr lang="en-US" sz="2800" dirty="0">
                  <a:solidFill>
                    <a:schemeClr val="dk1"/>
                  </a:solidFill>
                  <a:latin typeface="Arial"/>
                  <a:ea typeface="Arial"/>
                  <a:cs typeface="Arial"/>
                  <a:sym typeface="Arial"/>
                </a:rPr>
                <a:t>and Partnerships</a:t>
              </a:r>
            </a:p>
          </p:txBody>
        </p:sp>
        <p:sp>
          <p:nvSpPr>
            <p:cNvPr id="578" name="Shape 578"/>
            <p:cNvSpPr/>
            <p:nvPr/>
          </p:nvSpPr>
          <p:spPr>
            <a:xfrm>
              <a:off x="6428278" y="2098896"/>
              <a:ext cx="477845" cy="610692"/>
            </a:xfrm>
            <a:prstGeom prst="ellipse">
              <a:avLst/>
            </a:prstGeom>
            <a:solidFill>
              <a:srgbClr val="C000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10676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73"/>
                                        </p:tgtEl>
                                        <p:attrNameLst>
                                          <p:attrName>style.visibility</p:attrName>
                                        </p:attrNameLst>
                                      </p:cBhvr>
                                      <p:to>
                                        <p:strVal val="visible"/>
                                      </p:to>
                                    </p:set>
                                    <p:anim calcmode="lin" valueType="num">
                                      <p:cBhvr additive="base">
                                        <p:cTn id="7" dur="1000"/>
                                        <p:tgtEl>
                                          <p:spTgt spid="57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67"/>
                                        </p:tgtEl>
                                        <p:attrNameLst>
                                          <p:attrName>style.visibility</p:attrName>
                                        </p:attrNameLst>
                                      </p:cBhvr>
                                      <p:to>
                                        <p:strVal val="visible"/>
                                      </p:to>
                                    </p:set>
                                    <p:anim calcmode="lin" valueType="num">
                                      <p:cBhvr additive="base">
                                        <p:cTn id="12" dur="1000"/>
                                        <p:tgtEl>
                                          <p:spTgt spid="56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70"/>
                                        </p:tgtEl>
                                        <p:attrNameLst>
                                          <p:attrName>style.visibility</p:attrName>
                                        </p:attrNameLst>
                                      </p:cBhvr>
                                      <p:to>
                                        <p:strVal val="visible"/>
                                      </p:to>
                                    </p:set>
                                    <p:anim calcmode="lin" valueType="num">
                                      <p:cBhvr additive="base">
                                        <p:cTn id="17" dur="1000"/>
                                        <p:tgtEl>
                                          <p:spTgt spid="570"/>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76"/>
                                        </p:tgtEl>
                                        <p:attrNameLst>
                                          <p:attrName>style.visibility</p:attrName>
                                        </p:attrNameLst>
                                      </p:cBhvr>
                                      <p:to>
                                        <p:strVal val="visible"/>
                                      </p:to>
                                    </p:set>
                                    <p:anim calcmode="lin" valueType="num">
                                      <p:cBhvr additive="base">
                                        <p:cTn id="22" dur="1000"/>
                                        <p:tgtEl>
                                          <p:spTgt spid="576"/>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62"/>
                                        </p:tgtEl>
                                        <p:attrNameLst>
                                          <p:attrName>style.visibility</p:attrName>
                                        </p:attrNameLst>
                                      </p:cBhvr>
                                      <p:to>
                                        <p:strVal val="visible"/>
                                      </p:to>
                                    </p:set>
                                    <p:anim calcmode="lin" valueType="num">
                                      <p:cBhvr additive="base">
                                        <p:cTn id="27" dur="1000"/>
                                        <p:tgtEl>
                                          <p:spTgt spid="56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2" name="Shape 342"/>
          <p:cNvPicPr preferRelativeResize="0">
            <a:picLocks noChangeAspect="1"/>
          </p:cNvPicPr>
          <p:nvPr/>
        </p:nvPicPr>
        <p:blipFill rotWithShape="1">
          <a:blip r:embed="rId3">
            <a:alphaModFix/>
          </a:blip>
          <a:srcRect/>
          <a:stretch/>
        </p:blipFill>
        <p:spPr>
          <a:xfrm>
            <a:off x="3886200" y="1371600"/>
            <a:ext cx="3429000" cy="3429000"/>
          </a:xfrm>
          <a:prstGeom prst="rect">
            <a:avLst/>
          </a:prstGeom>
          <a:noFill/>
          <a:ln>
            <a:noFill/>
          </a:ln>
        </p:spPr>
      </p:pic>
      <p:sp>
        <p:nvSpPr>
          <p:cNvPr id="8" name="Title 3">
            <a:extLst>
              <a:ext uri="{FF2B5EF4-FFF2-40B4-BE49-F238E27FC236}">
                <a16:creationId xmlns:a16="http://schemas.microsoft.com/office/drawing/2014/main" id="{BD2E2126-1572-4D8C-900A-476EE25A3A4A}"/>
              </a:ext>
            </a:extLst>
          </p:cNvPr>
          <p:cNvSpPr txBox="1">
            <a:spLocks/>
          </p:cNvSpPr>
          <p:nvPr/>
        </p:nvSpPr>
        <p:spPr>
          <a:xfrm>
            <a:off x="2438400" y="641747"/>
            <a:ext cx="6858000" cy="634603"/>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latin typeface="Arial"/>
                <a:ea typeface="Arial"/>
                <a:cs typeface="Arial"/>
                <a:sym typeface="Arial"/>
              </a:rPr>
              <a:t>Our Kiwanis Image</a:t>
            </a:r>
            <a:endParaRPr lang="en-US" dirty="0"/>
          </a:p>
        </p:txBody>
      </p:sp>
    </p:spTree>
    <p:extLst>
      <p:ext uri="{BB962C8B-B14F-4D97-AF65-F5344CB8AC3E}">
        <p14:creationId xmlns:p14="http://schemas.microsoft.com/office/powerpoint/2010/main" val="233019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cxnSp>
        <p:nvCxnSpPr>
          <p:cNvPr id="145" name="Shape 145"/>
          <p:cNvCxnSpPr/>
          <p:nvPr/>
        </p:nvCxnSpPr>
        <p:spPr>
          <a:xfrm>
            <a:off x="1066800" y="4400550"/>
            <a:ext cx="1981199" cy="0"/>
          </a:xfrm>
          <a:prstGeom prst="straightConnector1">
            <a:avLst/>
          </a:prstGeom>
          <a:noFill/>
          <a:ln w="44450" cap="flat" cmpd="sng">
            <a:solidFill>
              <a:srgbClr val="00B0F0"/>
            </a:solidFill>
            <a:prstDash val="solid"/>
            <a:round/>
            <a:headEnd type="none" w="med" len="med"/>
            <a:tailEnd type="stealth" w="lg" len="lg"/>
          </a:ln>
        </p:spPr>
      </p:cxnSp>
      <p:cxnSp>
        <p:nvCxnSpPr>
          <p:cNvPr id="146" name="Shape 146"/>
          <p:cNvCxnSpPr/>
          <p:nvPr/>
        </p:nvCxnSpPr>
        <p:spPr>
          <a:xfrm rot="10800000">
            <a:off x="2971800" y="3314699"/>
            <a:ext cx="76199" cy="1085850"/>
          </a:xfrm>
          <a:prstGeom prst="straightConnector1">
            <a:avLst/>
          </a:prstGeom>
          <a:noFill/>
          <a:ln w="44450" cap="flat" cmpd="sng">
            <a:solidFill>
              <a:srgbClr val="00B0F0"/>
            </a:solidFill>
            <a:prstDash val="solid"/>
            <a:round/>
            <a:headEnd type="none" w="med" len="med"/>
            <a:tailEnd type="stealth" w="lg" len="lg"/>
          </a:ln>
        </p:spPr>
      </p:cxnSp>
      <p:cxnSp>
        <p:nvCxnSpPr>
          <p:cNvPr id="147" name="Shape 147"/>
          <p:cNvCxnSpPr/>
          <p:nvPr/>
        </p:nvCxnSpPr>
        <p:spPr>
          <a:xfrm>
            <a:off x="3048000" y="3314700"/>
            <a:ext cx="1524000" cy="628649"/>
          </a:xfrm>
          <a:prstGeom prst="straightConnector1">
            <a:avLst/>
          </a:prstGeom>
          <a:noFill/>
          <a:ln w="44450" cap="flat" cmpd="sng">
            <a:solidFill>
              <a:srgbClr val="00B0F0"/>
            </a:solidFill>
            <a:prstDash val="solid"/>
            <a:round/>
            <a:headEnd type="none" w="med" len="med"/>
            <a:tailEnd type="stealth" w="lg" len="lg"/>
          </a:ln>
        </p:spPr>
      </p:cxnSp>
      <p:cxnSp>
        <p:nvCxnSpPr>
          <p:cNvPr id="148" name="Shape 148"/>
          <p:cNvCxnSpPr/>
          <p:nvPr/>
        </p:nvCxnSpPr>
        <p:spPr>
          <a:xfrm>
            <a:off x="3048000" y="4400550"/>
            <a:ext cx="1143000" cy="171449"/>
          </a:xfrm>
          <a:prstGeom prst="straightConnector1">
            <a:avLst/>
          </a:prstGeom>
          <a:noFill/>
          <a:ln w="44450" cap="flat" cmpd="sng">
            <a:solidFill>
              <a:srgbClr val="00B0F0"/>
            </a:solidFill>
            <a:prstDash val="solid"/>
            <a:round/>
            <a:headEnd type="none" w="med" len="med"/>
            <a:tailEnd type="stealth" w="lg" len="lg"/>
          </a:ln>
        </p:spPr>
      </p:cxnSp>
      <p:cxnSp>
        <p:nvCxnSpPr>
          <p:cNvPr id="149" name="Shape 149"/>
          <p:cNvCxnSpPr/>
          <p:nvPr/>
        </p:nvCxnSpPr>
        <p:spPr>
          <a:xfrm rot="10800000" flipH="1">
            <a:off x="4572000" y="3486149"/>
            <a:ext cx="1066799" cy="457200"/>
          </a:xfrm>
          <a:prstGeom prst="straightConnector1">
            <a:avLst/>
          </a:prstGeom>
          <a:noFill/>
          <a:ln w="44450" cap="flat" cmpd="sng">
            <a:solidFill>
              <a:srgbClr val="00B0F0"/>
            </a:solidFill>
            <a:prstDash val="solid"/>
            <a:round/>
            <a:headEnd type="none" w="med" len="med"/>
            <a:tailEnd type="stealth" w="lg" len="lg"/>
          </a:ln>
        </p:spPr>
      </p:cxnSp>
      <p:cxnSp>
        <p:nvCxnSpPr>
          <p:cNvPr id="150" name="Shape 150"/>
          <p:cNvCxnSpPr/>
          <p:nvPr/>
        </p:nvCxnSpPr>
        <p:spPr>
          <a:xfrm rot="10800000" flipH="1">
            <a:off x="4191000" y="4114799"/>
            <a:ext cx="914400" cy="457200"/>
          </a:xfrm>
          <a:prstGeom prst="straightConnector1">
            <a:avLst/>
          </a:prstGeom>
          <a:noFill/>
          <a:ln w="44450" cap="flat" cmpd="sng">
            <a:solidFill>
              <a:srgbClr val="00B0F0"/>
            </a:solidFill>
            <a:prstDash val="solid"/>
            <a:round/>
            <a:headEnd type="none" w="med" len="med"/>
            <a:tailEnd type="stealth" w="lg" len="lg"/>
          </a:ln>
        </p:spPr>
      </p:cxnSp>
      <p:cxnSp>
        <p:nvCxnSpPr>
          <p:cNvPr id="151" name="Shape 151"/>
          <p:cNvCxnSpPr/>
          <p:nvPr/>
        </p:nvCxnSpPr>
        <p:spPr>
          <a:xfrm rot="10800000">
            <a:off x="2895600" y="2514600"/>
            <a:ext cx="76199" cy="800099"/>
          </a:xfrm>
          <a:prstGeom prst="straightConnector1">
            <a:avLst/>
          </a:prstGeom>
          <a:noFill/>
          <a:ln w="44450" cap="flat" cmpd="sng">
            <a:solidFill>
              <a:srgbClr val="00B0F0"/>
            </a:solidFill>
            <a:prstDash val="solid"/>
            <a:round/>
            <a:headEnd type="none" w="med" len="med"/>
            <a:tailEnd type="stealth" w="lg" len="lg"/>
          </a:ln>
        </p:spPr>
      </p:cxnSp>
      <p:cxnSp>
        <p:nvCxnSpPr>
          <p:cNvPr id="152" name="Shape 152"/>
          <p:cNvCxnSpPr/>
          <p:nvPr/>
        </p:nvCxnSpPr>
        <p:spPr>
          <a:xfrm rot="10800000" flipH="1">
            <a:off x="5105400" y="3771900"/>
            <a:ext cx="838199" cy="342899"/>
          </a:xfrm>
          <a:prstGeom prst="straightConnector1">
            <a:avLst/>
          </a:prstGeom>
          <a:noFill/>
          <a:ln w="44450" cap="flat" cmpd="sng">
            <a:solidFill>
              <a:srgbClr val="00B0F0"/>
            </a:solidFill>
            <a:prstDash val="solid"/>
            <a:round/>
            <a:headEnd type="none" w="med" len="med"/>
            <a:tailEnd type="stealth" w="lg" len="lg"/>
          </a:ln>
        </p:spPr>
      </p:cxnSp>
      <p:cxnSp>
        <p:nvCxnSpPr>
          <p:cNvPr id="153" name="Shape 153"/>
          <p:cNvCxnSpPr/>
          <p:nvPr/>
        </p:nvCxnSpPr>
        <p:spPr>
          <a:xfrm rot="10800000">
            <a:off x="3962400" y="3486150"/>
            <a:ext cx="1676399" cy="0"/>
          </a:xfrm>
          <a:prstGeom prst="straightConnector1">
            <a:avLst/>
          </a:prstGeom>
          <a:noFill/>
          <a:ln w="44450" cap="flat" cmpd="sng">
            <a:solidFill>
              <a:srgbClr val="00B0F0"/>
            </a:solidFill>
            <a:prstDash val="solid"/>
            <a:round/>
            <a:headEnd type="none" w="med" len="med"/>
            <a:tailEnd type="stealth" w="lg" len="lg"/>
          </a:ln>
        </p:spPr>
      </p:cxnSp>
      <p:cxnSp>
        <p:nvCxnSpPr>
          <p:cNvPr id="154" name="Shape 154"/>
          <p:cNvCxnSpPr/>
          <p:nvPr/>
        </p:nvCxnSpPr>
        <p:spPr>
          <a:xfrm>
            <a:off x="5638800" y="3486150"/>
            <a:ext cx="1219199" cy="171449"/>
          </a:xfrm>
          <a:prstGeom prst="straightConnector1">
            <a:avLst/>
          </a:prstGeom>
          <a:noFill/>
          <a:ln w="44450" cap="flat" cmpd="sng">
            <a:solidFill>
              <a:srgbClr val="00B0F0"/>
            </a:solidFill>
            <a:prstDash val="solid"/>
            <a:round/>
            <a:headEnd type="none" w="med" len="med"/>
            <a:tailEnd type="stealth" w="lg" len="lg"/>
          </a:ln>
        </p:spPr>
      </p:cxnSp>
      <p:cxnSp>
        <p:nvCxnSpPr>
          <p:cNvPr id="155" name="Shape 155"/>
          <p:cNvCxnSpPr/>
          <p:nvPr/>
        </p:nvCxnSpPr>
        <p:spPr>
          <a:xfrm flipH="1">
            <a:off x="7848600" y="3371850"/>
            <a:ext cx="76199" cy="971550"/>
          </a:xfrm>
          <a:prstGeom prst="straightConnector1">
            <a:avLst/>
          </a:prstGeom>
          <a:noFill/>
          <a:ln w="44450" cap="flat" cmpd="sng">
            <a:solidFill>
              <a:srgbClr val="00B0F0"/>
            </a:solidFill>
            <a:prstDash val="solid"/>
            <a:round/>
            <a:headEnd type="none" w="med" len="med"/>
            <a:tailEnd type="stealth" w="lg" len="lg"/>
          </a:ln>
        </p:spPr>
      </p:cxnSp>
      <p:cxnSp>
        <p:nvCxnSpPr>
          <p:cNvPr id="156" name="Shape 156"/>
          <p:cNvCxnSpPr/>
          <p:nvPr/>
        </p:nvCxnSpPr>
        <p:spPr>
          <a:xfrm>
            <a:off x="5943600" y="3771900"/>
            <a:ext cx="76199" cy="742949"/>
          </a:xfrm>
          <a:prstGeom prst="straightConnector1">
            <a:avLst/>
          </a:prstGeom>
          <a:noFill/>
          <a:ln w="44450" cap="flat" cmpd="sng">
            <a:solidFill>
              <a:srgbClr val="00B0F0"/>
            </a:solidFill>
            <a:prstDash val="solid"/>
            <a:round/>
            <a:headEnd type="none" w="med" len="med"/>
            <a:tailEnd type="stealth" w="lg" len="lg"/>
          </a:ln>
        </p:spPr>
      </p:cxnSp>
      <p:cxnSp>
        <p:nvCxnSpPr>
          <p:cNvPr id="157" name="Shape 157"/>
          <p:cNvCxnSpPr/>
          <p:nvPr/>
        </p:nvCxnSpPr>
        <p:spPr>
          <a:xfrm rot="10800000" flipH="1">
            <a:off x="2895600" y="1828800"/>
            <a:ext cx="990599" cy="685799"/>
          </a:xfrm>
          <a:prstGeom prst="straightConnector1">
            <a:avLst/>
          </a:prstGeom>
          <a:noFill/>
          <a:ln w="44450" cap="flat" cmpd="sng">
            <a:solidFill>
              <a:srgbClr val="00B0F0"/>
            </a:solidFill>
            <a:prstDash val="solid"/>
            <a:round/>
            <a:headEnd type="none" w="med" len="med"/>
            <a:tailEnd type="stealth" w="lg" len="lg"/>
          </a:ln>
        </p:spPr>
      </p:cxnSp>
      <p:cxnSp>
        <p:nvCxnSpPr>
          <p:cNvPr id="158" name="Shape 158"/>
          <p:cNvCxnSpPr/>
          <p:nvPr/>
        </p:nvCxnSpPr>
        <p:spPr>
          <a:xfrm rot="10800000" flipH="1">
            <a:off x="6019800" y="4400549"/>
            <a:ext cx="1066799" cy="114300"/>
          </a:xfrm>
          <a:prstGeom prst="straightConnector1">
            <a:avLst/>
          </a:prstGeom>
          <a:noFill/>
          <a:ln w="44450" cap="flat" cmpd="sng">
            <a:solidFill>
              <a:srgbClr val="00B0F0"/>
            </a:solidFill>
            <a:prstDash val="solid"/>
            <a:round/>
            <a:headEnd type="none" w="med" len="med"/>
            <a:tailEnd type="stealth" w="lg" len="lg"/>
          </a:ln>
        </p:spPr>
      </p:cxnSp>
      <p:cxnSp>
        <p:nvCxnSpPr>
          <p:cNvPr id="159" name="Shape 159"/>
          <p:cNvCxnSpPr/>
          <p:nvPr/>
        </p:nvCxnSpPr>
        <p:spPr>
          <a:xfrm rot="10800000" flipH="1">
            <a:off x="6858000" y="3371849"/>
            <a:ext cx="1066799" cy="285750"/>
          </a:xfrm>
          <a:prstGeom prst="straightConnector1">
            <a:avLst/>
          </a:prstGeom>
          <a:noFill/>
          <a:ln w="44450" cap="flat" cmpd="sng">
            <a:solidFill>
              <a:srgbClr val="00B0F0"/>
            </a:solidFill>
            <a:prstDash val="solid"/>
            <a:round/>
            <a:headEnd type="none" w="med" len="med"/>
            <a:tailEnd type="stealth" w="lg" len="lg"/>
          </a:ln>
        </p:spPr>
      </p:cxnSp>
      <p:cxnSp>
        <p:nvCxnSpPr>
          <p:cNvPr id="160" name="Shape 160"/>
          <p:cNvCxnSpPr/>
          <p:nvPr/>
        </p:nvCxnSpPr>
        <p:spPr>
          <a:xfrm flipH="1">
            <a:off x="6553200" y="4400550"/>
            <a:ext cx="533399" cy="628649"/>
          </a:xfrm>
          <a:prstGeom prst="straightConnector1">
            <a:avLst/>
          </a:prstGeom>
          <a:noFill/>
          <a:ln w="44450" cap="flat" cmpd="sng">
            <a:solidFill>
              <a:srgbClr val="00B0F0"/>
            </a:solidFill>
            <a:prstDash val="solid"/>
            <a:round/>
            <a:headEnd type="none" w="med" len="med"/>
            <a:tailEnd type="stealth" w="lg" len="lg"/>
          </a:ln>
        </p:spPr>
      </p:cxnSp>
      <p:cxnSp>
        <p:nvCxnSpPr>
          <p:cNvPr id="161" name="Shape 161"/>
          <p:cNvCxnSpPr/>
          <p:nvPr/>
        </p:nvCxnSpPr>
        <p:spPr>
          <a:xfrm rot="10800000">
            <a:off x="6858000" y="2800349"/>
            <a:ext cx="1066799" cy="571500"/>
          </a:xfrm>
          <a:prstGeom prst="straightConnector1">
            <a:avLst/>
          </a:prstGeom>
          <a:noFill/>
          <a:ln w="44450" cap="flat" cmpd="sng">
            <a:solidFill>
              <a:srgbClr val="00B0F0"/>
            </a:solidFill>
            <a:prstDash val="solid"/>
            <a:round/>
            <a:headEnd type="none" w="med" len="med"/>
            <a:tailEnd type="stealth" w="lg" len="lg"/>
          </a:ln>
        </p:spPr>
      </p:cxnSp>
      <p:sp>
        <p:nvSpPr>
          <p:cNvPr id="162" name="Shape 162"/>
          <p:cNvSpPr txBox="1"/>
          <p:nvPr/>
        </p:nvSpPr>
        <p:spPr>
          <a:xfrm>
            <a:off x="0" y="4343405"/>
            <a:ext cx="1219199" cy="5847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b="1" i="0" u="none" strike="noStrike" cap="none" dirty="0">
                <a:solidFill>
                  <a:srgbClr val="FF0000"/>
                </a:solidFill>
                <a:latin typeface="Arial"/>
                <a:ea typeface="Arial"/>
                <a:cs typeface="Arial"/>
                <a:sym typeface="Arial"/>
              </a:rPr>
              <a:t>Now</a:t>
            </a:r>
          </a:p>
        </p:txBody>
      </p:sp>
      <p:sp>
        <p:nvSpPr>
          <p:cNvPr id="163" name="Shape 163"/>
          <p:cNvSpPr txBox="1"/>
          <p:nvPr/>
        </p:nvSpPr>
        <p:spPr>
          <a:xfrm>
            <a:off x="7315200" y="1314455"/>
            <a:ext cx="1447800" cy="5847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b="1" i="0" u="none" strike="noStrike" cap="none" dirty="0">
                <a:solidFill>
                  <a:srgbClr val="FF0000"/>
                </a:solidFill>
                <a:latin typeface="Arial"/>
                <a:ea typeface="Arial"/>
                <a:cs typeface="Arial"/>
                <a:sym typeface="Arial"/>
              </a:rPr>
              <a:t>Future</a:t>
            </a:r>
          </a:p>
        </p:txBody>
      </p:sp>
      <p:cxnSp>
        <p:nvCxnSpPr>
          <p:cNvPr id="164" name="Shape 164"/>
          <p:cNvCxnSpPr/>
          <p:nvPr/>
        </p:nvCxnSpPr>
        <p:spPr>
          <a:xfrm rot="10800000" flipH="1">
            <a:off x="1066800" y="1828800"/>
            <a:ext cx="6705599" cy="2571749"/>
          </a:xfrm>
          <a:prstGeom prst="straightConnector1">
            <a:avLst/>
          </a:prstGeom>
          <a:noFill/>
          <a:ln w="38100" cap="flat" cmpd="sng">
            <a:solidFill>
              <a:srgbClr val="FF0000"/>
            </a:solidFill>
            <a:prstDash val="dash"/>
            <a:round/>
            <a:headEnd type="none" w="med" len="med"/>
            <a:tailEnd type="none" w="med" len="med"/>
          </a:ln>
        </p:spPr>
      </p:cxnSp>
      <p:cxnSp>
        <p:nvCxnSpPr>
          <p:cNvPr id="165" name="Shape 165"/>
          <p:cNvCxnSpPr/>
          <p:nvPr/>
        </p:nvCxnSpPr>
        <p:spPr>
          <a:xfrm rot="10800000">
            <a:off x="5486400" y="2400300"/>
            <a:ext cx="1371599" cy="400049"/>
          </a:xfrm>
          <a:prstGeom prst="straightConnector1">
            <a:avLst/>
          </a:prstGeom>
          <a:noFill/>
          <a:ln w="44450" cap="flat" cmpd="sng">
            <a:solidFill>
              <a:srgbClr val="00B0F0"/>
            </a:solidFill>
            <a:prstDash val="solid"/>
            <a:round/>
            <a:headEnd type="none" w="med" len="med"/>
            <a:tailEnd type="stealth" w="lg" len="lg"/>
          </a:ln>
        </p:spPr>
      </p:cxnSp>
      <p:cxnSp>
        <p:nvCxnSpPr>
          <p:cNvPr id="166" name="Shape 166"/>
          <p:cNvCxnSpPr/>
          <p:nvPr/>
        </p:nvCxnSpPr>
        <p:spPr>
          <a:xfrm flipH="1">
            <a:off x="3962399" y="2400300"/>
            <a:ext cx="1524000" cy="285750"/>
          </a:xfrm>
          <a:prstGeom prst="straightConnector1">
            <a:avLst/>
          </a:prstGeom>
          <a:noFill/>
          <a:ln w="44450" cap="flat" cmpd="sng">
            <a:solidFill>
              <a:srgbClr val="00B0F0"/>
            </a:solidFill>
            <a:prstDash val="solid"/>
            <a:round/>
            <a:headEnd type="none" w="med" len="med"/>
            <a:tailEnd type="stealth" w="lg" len="lg"/>
          </a:ln>
        </p:spPr>
      </p:cxnSp>
      <p:cxnSp>
        <p:nvCxnSpPr>
          <p:cNvPr id="167" name="Shape 167"/>
          <p:cNvCxnSpPr/>
          <p:nvPr/>
        </p:nvCxnSpPr>
        <p:spPr>
          <a:xfrm flipH="1">
            <a:off x="2819399" y="2686050"/>
            <a:ext cx="1143000" cy="457200"/>
          </a:xfrm>
          <a:prstGeom prst="straightConnector1">
            <a:avLst/>
          </a:prstGeom>
          <a:noFill/>
          <a:ln w="44450" cap="flat" cmpd="sng">
            <a:solidFill>
              <a:srgbClr val="00B0F0"/>
            </a:solidFill>
            <a:prstDash val="solid"/>
            <a:round/>
            <a:headEnd type="none" w="med" len="med"/>
            <a:tailEnd type="stealth" w="lg" len="lg"/>
          </a:ln>
        </p:spPr>
      </p:cxnSp>
      <p:cxnSp>
        <p:nvCxnSpPr>
          <p:cNvPr id="168" name="Shape 168"/>
          <p:cNvCxnSpPr/>
          <p:nvPr/>
        </p:nvCxnSpPr>
        <p:spPr>
          <a:xfrm rot="10800000">
            <a:off x="1828800" y="2571749"/>
            <a:ext cx="1066799" cy="571500"/>
          </a:xfrm>
          <a:prstGeom prst="straightConnector1">
            <a:avLst/>
          </a:prstGeom>
          <a:noFill/>
          <a:ln w="44450" cap="flat" cmpd="sng">
            <a:solidFill>
              <a:srgbClr val="00B0F0"/>
            </a:solidFill>
            <a:prstDash val="solid"/>
            <a:round/>
            <a:headEnd type="none" w="med" len="med"/>
            <a:tailEnd type="stealth" w="lg" len="lg"/>
          </a:ln>
        </p:spPr>
      </p:cxnSp>
      <p:cxnSp>
        <p:nvCxnSpPr>
          <p:cNvPr id="169" name="Shape 169"/>
          <p:cNvCxnSpPr/>
          <p:nvPr/>
        </p:nvCxnSpPr>
        <p:spPr>
          <a:xfrm rot="10800000" flipH="1">
            <a:off x="1828800" y="1828800"/>
            <a:ext cx="609599" cy="742949"/>
          </a:xfrm>
          <a:prstGeom prst="straightConnector1">
            <a:avLst/>
          </a:prstGeom>
          <a:noFill/>
          <a:ln w="44450" cap="flat" cmpd="sng">
            <a:solidFill>
              <a:srgbClr val="00B0F0"/>
            </a:solidFill>
            <a:prstDash val="solid"/>
            <a:round/>
            <a:headEnd type="none" w="med" len="med"/>
            <a:tailEnd type="stealth" w="lg" len="lg"/>
          </a:ln>
        </p:spPr>
      </p:cxnSp>
      <p:cxnSp>
        <p:nvCxnSpPr>
          <p:cNvPr id="170" name="Shape 170"/>
          <p:cNvCxnSpPr/>
          <p:nvPr/>
        </p:nvCxnSpPr>
        <p:spPr>
          <a:xfrm rot="10800000" flipH="1">
            <a:off x="2438400" y="1657350"/>
            <a:ext cx="1219199" cy="171449"/>
          </a:xfrm>
          <a:prstGeom prst="straightConnector1">
            <a:avLst/>
          </a:prstGeom>
          <a:noFill/>
          <a:ln w="44450" cap="flat" cmpd="sng">
            <a:solidFill>
              <a:srgbClr val="00B0F0"/>
            </a:solidFill>
            <a:prstDash val="solid"/>
            <a:round/>
            <a:headEnd type="none" w="med" len="med"/>
            <a:tailEnd type="stealth" w="lg" len="lg"/>
          </a:ln>
        </p:spPr>
      </p:cxnSp>
      <p:cxnSp>
        <p:nvCxnSpPr>
          <p:cNvPr id="171" name="Shape 171"/>
          <p:cNvCxnSpPr/>
          <p:nvPr/>
        </p:nvCxnSpPr>
        <p:spPr>
          <a:xfrm>
            <a:off x="3657600" y="1657350"/>
            <a:ext cx="1143000" cy="400049"/>
          </a:xfrm>
          <a:prstGeom prst="straightConnector1">
            <a:avLst/>
          </a:prstGeom>
          <a:noFill/>
          <a:ln w="44450" cap="flat" cmpd="sng">
            <a:solidFill>
              <a:srgbClr val="00B0F0"/>
            </a:solidFill>
            <a:prstDash val="solid"/>
            <a:round/>
            <a:headEnd type="none" w="med" len="med"/>
            <a:tailEnd type="stealth" w="lg" len="lg"/>
          </a:ln>
        </p:spPr>
      </p:cxnSp>
      <p:sp>
        <p:nvSpPr>
          <p:cNvPr id="172" name="Shape 172"/>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2</a:t>
            </a:fld>
            <a:endParaRPr lang="en-US" sz="1200" b="0" i="0" u="none" strike="noStrike" cap="none">
              <a:solidFill>
                <a:srgbClr val="888888"/>
              </a:solidFill>
              <a:latin typeface="Calibri"/>
              <a:ea typeface="Calibri"/>
              <a:cs typeface="Calibri"/>
              <a:sym typeface="Calibri"/>
            </a:endParaRPr>
          </a:p>
        </p:txBody>
      </p:sp>
      <p:cxnSp>
        <p:nvCxnSpPr>
          <p:cNvPr id="173" name="Shape 173"/>
          <p:cNvCxnSpPr/>
          <p:nvPr/>
        </p:nvCxnSpPr>
        <p:spPr>
          <a:xfrm rot="10800000" flipH="1">
            <a:off x="4800600" y="1200149"/>
            <a:ext cx="457200" cy="857250"/>
          </a:xfrm>
          <a:prstGeom prst="straightConnector1">
            <a:avLst/>
          </a:prstGeom>
          <a:noFill/>
          <a:ln w="44450" cap="flat" cmpd="sng">
            <a:solidFill>
              <a:srgbClr val="00B0F0"/>
            </a:solidFill>
            <a:prstDash val="solid"/>
            <a:round/>
            <a:headEnd type="none" w="med" len="med"/>
            <a:tailEnd type="stealth" w="lg" len="lg"/>
          </a:ln>
        </p:spPr>
      </p:cxnSp>
      <p:cxnSp>
        <p:nvCxnSpPr>
          <p:cNvPr id="174" name="Shape 174"/>
          <p:cNvCxnSpPr/>
          <p:nvPr/>
        </p:nvCxnSpPr>
        <p:spPr>
          <a:xfrm rot="10800000">
            <a:off x="4724400" y="571500"/>
            <a:ext cx="533399" cy="628649"/>
          </a:xfrm>
          <a:prstGeom prst="straightConnector1">
            <a:avLst/>
          </a:prstGeom>
          <a:noFill/>
          <a:ln w="44450" cap="flat" cmpd="sng">
            <a:solidFill>
              <a:srgbClr val="00B0F0"/>
            </a:solidFill>
            <a:prstDash val="solid"/>
            <a:round/>
            <a:headEnd type="none" w="med" len="med"/>
            <a:tailEnd type="stealth" w="lg" len="lg"/>
          </a:ln>
        </p:spPr>
      </p:cxnSp>
      <p:cxnSp>
        <p:nvCxnSpPr>
          <p:cNvPr id="175" name="Shape 175"/>
          <p:cNvCxnSpPr/>
          <p:nvPr/>
        </p:nvCxnSpPr>
        <p:spPr>
          <a:xfrm rot="10800000">
            <a:off x="4267199" y="-114299"/>
            <a:ext cx="457200" cy="685799"/>
          </a:xfrm>
          <a:prstGeom prst="straightConnector1">
            <a:avLst/>
          </a:prstGeom>
          <a:noFill/>
          <a:ln w="44450" cap="flat" cmpd="sng">
            <a:solidFill>
              <a:srgbClr val="00B0F0"/>
            </a:solidFill>
            <a:prstDash val="solid"/>
            <a:round/>
            <a:headEnd type="none" w="med" len="med"/>
            <a:tailEnd type="stealth" w="lg" len="lg"/>
          </a:ln>
        </p:spPr>
      </p:cxnSp>
    </p:spTree>
    <p:extLst>
      <p:ext uri="{BB962C8B-B14F-4D97-AF65-F5344CB8AC3E}">
        <p14:creationId xmlns:p14="http://schemas.microsoft.com/office/powerpoint/2010/main" val="184791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6"/>
                                        </p:tgtEl>
                                        <p:attrNameLst>
                                          <p:attrName>style.visibility</p:attrName>
                                        </p:attrNameLst>
                                      </p:cBhvr>
                                      <p:to>
                                        <p:strVal val="visible"/>
                                      </p:to>
                                    </p:set>
                                    <p:animEffect transition="in" filter="fade">
                                      <p:cBhvr>
                                        <p:cTn id="11" dur="500"/>
                                        <p:tgtEl>
                                          <p:spTgt spid="14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1"/>
                                        </p:tgtEl>
                                        <p:attrNameLst>
                                          <p:attrName>style.visibility</p:attrName>
                                        </p:attrNameLst>
                                      </p:cBhvr>
                                      <p:to>
                                        <p:strVal val="visible"/>
                                      </p:to>
                                    </p:set>
                                    <p:animEffect transition="in" filter="fade">
                                      <p:cBhvr>
                                        <p:cTn id="15" dur="500"/>
                                        <p:tgtEl>
                                          <p:spTgt spid="15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7"/>
                                        </p:tgtEl>
                                        <p:attrNameLst>
                                          <p:attrName>style.visibility</p:attrName>
                                        </p:attrNameLst>
                                      </p:cBhvr>
                                      <p:to>
                                        <p:strVal val="visible"/>
                                      </p:to>
                                    </p:set>
                                    <p:animEffect transition="in" filter="fade">
                                      <p:cBhvr>
                                        <p:cTn id="19" dur="500"/>
                                        <p:tgtEl>
                                          <p:spTgt spid="15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8"/>
                                        </p:tgtEl>
                                        <p:attrNameLst>
                                          <p:attrName>style.visibility</p:attrName>
                                        </p:attrNameLst>
                                      </p:cBhvr>
                                      <p:to>
                                        <p:strVal val="visible"/>
                                      </p:to>
                                    </p:set>
                                    <p:animEffect transition="in" filter="fade">
                                      <p:cBhvr>
                                        <p:cTn id="23" dur="500"/>
                                        <p:tgtEl>
                                          <p:spTgt spid="14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0"/>
                                        </p:tgtEl>
                                        <p:attrNameLst>
                                          <p:attrName>style.visibility</p:attrName>
                                        </p:attrNameLst>
                                      </p:cBhvr>
                                      <p:to>
                                        <p:strVal val="visible"/>
                                      </p:to>
                                    </p:set>
                                    <p:animEffect transition="in" filter="fade">
                                      <p:cBhvr>
                                        <p:cTn id="27" dur="500"/>
                                        <p:tgtEl>
                                          <p:spTgt spid="15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52"/>
                                        </p:tgtEl>
                                        <p:attrNameLst>
                                          <p:attrName>style.visibility</p:attrName>
                                        </p:attrNameLst>
                                      </p:cBhvr>
                                      <p:to>
                                        <p:strVal val="visible"/>
                                      </p:to>
                                    </p:set>
                                    <p:animEffect transition="in" filter="fade">
                                      <p:cBhvr>
                                        <p:cTn id="31" dur="500"/>
                                        <p:tgtEl>
                                          <p:spTgt spid="152"/>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56"/>
                                        </p:tgtEl>
                                        <p:attrNameLst>
                                          <p:attrName>style.visibility</p:attrName>
                                        </p:attrNameLst>
                                      </p:cBhvr>
                                      <p:to>
                                        <p:strVal val="visible"/>
                                      </p:to>
                                    </p:set>
                                    <p:animEffect transition="in" filter="fade">
                                      <p:cBhvr>
                                        <p:cTn id="35" dur="500"/>
                                        <p:tgtEl>
                                          <p:spTgt spid="15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58"/>
                                        </p:tgtEl>
                                        <p:attrNameLst>
                                          <p:attrName>style.visibility</p:attrName>
                                        </p:attrNameLst>
                                      </p:cBhvr>
                                      <p:to>
                                        <p:strVal val="visible"/>
                                      </p:to>
                                    </p:set>
                                    <p:animEffect transition="in" filter="fade">
                                      <p:cBhvr>
                                        <p:cTn id="39" dur="500"/>
                                        <p:tgtEl>
                                          <p:spTgt spid="15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60"/>
                                        </p:tgtEl>
                                        <p:attrNameLst>
                                          <p:attrName>style.visibility</p:attrName>
                                        </p:attrNameLst>
                                      </p:cBhvr>
                                      <p:to>
                                        <p:strVal val="visible"/>
                                      </p:to>
                                    </p:set>
                                    <p:animEffect transition="in" filter="fade">
                                      <p:cBhvr>
                                        <p:cTn id="43" dur="500"/>
                                        <p:tgtEl>
                                          <p:spTgt spid="160"/>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47"/>
                                        </p:tgtEl>
                                        <p:attrNameLst>
                                          <p:attrName>style.visibility</p:attrName>
                                        </p:attrNameLst>
                                      </p:cBhvr>
                                      <p:to>
                                        <p:strVal val="visible"/>
                                      </p:to>
                                    </p:set>
                                    <p:animEffect transition="in" filter="fade">
                                      <p:cBhvr>
                                        <p:cTn id="47" dur="500"/>
                                        <p:tgtEl>
                                          <p:spTgt spid="14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49"/>
                                        </p:tgtEl>
                                        <p:attrNameLst>
                                          <p:attrName>style.visibility</p:attrName>
                                        </p:attrNameLst>
                                      </p:cBhvr>
                                      <p:to>
                                        <p:strVal val="visible"/>
                                      </p:to>
                                    </p:set>
                                    <p:animEffect transition="in" filter="fade">
                                      <p:cBhvr>
                                        <p:cTn id="51" dur="500"/>
                                        <p:tgtEl>
                                          <p:spTgt spid="149"/>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53"/>
                                        </p:tgtEl>
                                        <p:attrNameLst>
                                          <p:attrName>style.visibility</p:attrName>
                                        </p:attrNameLst>
                                      </p:cBhvr>
                                      <p:to>
                                        <p:strVal val="visible"/>
                                      </p:to>
                                    </p:set>
                                    <p:animEffect transition="in" filter="fade">
                                      <p:cBhvr>
                                        <p:cTn id="55" dur="500"/>
                                        <p:tgtEl>
                                          <p:spTgt spid="153"/>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54"/>
                                        </p:tgtEl>
                                        <p:attrNameLst>
                                          <p:attrName>style.visibility</p:attrName>
                                        </p:attrNameLst>
                                      </p:cBhvr>
                                      <p:to>
                                        <p:strVal val="visible"/>
                                      </p:to>
                                    </p:set>
                                    <p:animEffect transition="in" filter="fade">
                                      <p:cBhvr>
                                        <p:cTn id="59" dur="500"/>
                                        <p:tgtEl>
                                          <p:spTgt spid="154"/>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59"/>
                                        </p:tgtEl>
                                        <p:attrNameLst>
                                          <p:attrName>style.visibility</p:attrName>
                                        </p:attrNameLst>
                                      </p:cBhvr>
                                      <p:to>
                                        <p:strVal val="visible"/>
                                      </p:to>
                                    </p:set>
                                    <p:animEffect transition="in" filter="fade">
                                      <p:cBhvr>
                                        <p:cTn id="63" dur="500"/>
                                        <p:tgtEl>
                                          <p:spTgt spid="159"/>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55"/>
                                        </p:tgtEl>
                                        <p:attrNameLst>
                                          <p:attrName>style.visibility</p:attrName>
                                        </p:attrNameLst>
                                      </p:cBhvr>
                                      <p:to>
                                        <p:strVal val="visible"/>
                                      </p:to>
                                    </p:set>
                                    <p:animEffect transition="in" filter="fade">
                                      <p:cBhvr>
                                        <p:cTn id="67" dur="500"/>
                                        <p:tgtEl>
                                          <p:spTgt spid="155"/>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61"/>
                                        </p:tgtEl>
                                        <p:attrNameLst>
                                          <p:attrName>style.visibility</p:attrName>
                                        </p:attrNameLst>
                                      </p:cBhvr>
                                      <p:to>
                                        <p:strVal val="visible"/>
                                      </p:to>
                                    </p:set>
                                    <p:animEffect transition="in" filter="fade">
                                      <p:cBhvr>
                                        <p:cTn id="71" dur="500"/>
                                        <p:tgtEl>
                                          <p:spTgt spid="161"/>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65"/>
                                        </p:tgtEl>
                                        <p:attrNameLst>
                                          <p:attrName>style.visibility</p:attrName>
                                        </p:attrNameLst>
                                      </p:cBhvr>
                                      <p:to>
                                        <p:strVal val="visible"/>
                                      </p:to>
                                    </p:set>
                                    <p:animEffect transition="in" filter="fade">
                                      <p:cBhvr>
                                        <p:cTn id="75" dur="500"/>
                                        <p:tgtEl>
                                          <p:spTgt spid="165"/>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66"/>
                                        </p:tgtEl>
                                        <p:attrNameLst>
                                          <p:attrName>style.visibility</p:attrName>
                                        </p:attrNameLst>
                                      </p:cBhvr>
                                      <p:to>
                                        <p:strVal val="visible"/>
                                      </p:to>
                                    </p:set>
                                    <p:animEffect transition="in" filter="fade">
                                      <p:cBhvr>
                                        <p:cTn id="79" dur="500"/>
                                        <p:tgtEl>
                                          <p:spTgt spid="166"/>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167"/>
                                        </p:tgtEl>
                                        <p:attrNameLst>
                                          <p:attrName>style.visibility</p:attrName>
                                        </p:attrNameLst>
                                      </p:cBhvr>
                                      <p:to>
                                        <p:strVal val="visible"/>
                                      </p:to>
                                    </p:set>
                                    <p:animEffect transition="in" filter="fade">
                                      <p:cBhvr>
                                        <p:cTn id="83" dur="500"/>
                                        <p:tgtEl>
                                          <p:spTgt spid="167"/>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68"/>
                                        </p:tgtEl>
                                        <p:attrNameLst>
                                          <p:attrName>style.visibility</p:attrName>
                                        </p:attrNameLst>
                                      </p:cBhvr>
                                      <p:to>
                                        <p:strVal val="visible"/>
                                      </p:to>
                                    </p:set>
                                    <p:animEffect transition="in" filter="fade">
                                      <p:cBhvr>
                                        <p:cTn id="87" dur="500"/>
                                        <p:tgtEl>
                                          <p:spTgt spid="168"/>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69"/>
                                        </p:tgtEl>
                                        <p:attrNameLst>
                                          <p:attrName>style.visibility</p:attrName>
                                        </p:attrNameLst>
                                      </p:cBhvr>
                                      <p:to>
                                        <p:strVal val="visible"/>
                                      </p:to>
                                    </p:set>
                                    <p:animEffect transition="in" filter="fade">
                                      <p:cBhvr>
                                        <p:cTn id="91" dur="500"/>
                                        <p:tgtEl>
                                          <p:spTgt spid="169"/>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170"/>
                                        </p:tgtEl>
                                        <p:attrNameLst>
                                          <p:attrName>style.visibility</p:attrName>
                                        </p:attrNameLst>
                                      </p:cBhvr>
                                      <p:to>
                                        <p:strVal val="visible"/>
                                      </p:to>
                                    </p:set>
                                    <p:animEffect transition="in" filter="fade">
                                      <p:cBhvr>
                                        <p:cTn id="95" dur="500"/>
                                        <p:tgtEl>
                                          <p:spTgt spid="170"/>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fade">
                                      <p:cBhvr>
                                        <p:cTn id="99" dur="500"/>
                                        <p:tgtEl>
                                          <p:spTgt spid="171"/>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173"/>
                                        </p:tgtEl>
                                        <p:attrNameLst>
                                          <p:attrName>style.visibility</p:attrName>
                                        </p:attrNameLst>
                                      </p:cBhvr>
                                      <p:to>
                                        <p:strVal val="visible"/>
                                      </p:to>
                                    </p:set>
                                    <p:animEffect transition="in" filter="fade">
                                      <p:cBhvr>
                                        <p:cTn id="103" dur="500"/>
                                        <p:tgtEl>
                                          <p:spTgt spid="173"/>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174"/>
                                        </p:tgtEl>
                                        <p:attrNameLst>
                                          <p:attrName>style.visibility</p:attrName>
                                        </p:attrNameLst>
                                      </p:cBhvr>
                                      <p:to>
                                        <p:strVal val="visible"/>
                                      </p:to>
                                    </p:set>
                                    <p:animEffect transition="in" filter="fade">
                                      <p:cBhvr>
                                        <p:cTn id="107" dur="500"/>
                                        <p:tgtEl>
                                          <p:spTgt spid="174"/>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175"/>
                                        </p:tgtEl>
                                        <p:attrNameLst>
                                          <p:attrName>style.visibility</p:attrName>
                                        </p:attrNameLst>
                                      </p:cBhvr>
                                      <p:to>
                                        <p:strVal val="visible"/>
                                      </p:to>
                                    </p:set>
                                    <p:animEffect transition="in" filter="fade">
                                      <p:cBhvr>
                                        <p:cTn id="11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7" name="Shape 357"/>
          <p:cNvPicPr preferRelativeResize="0"/>
          <p:nvPr/>
        </p:nvPicPr>
        <p:blipFill rotWithShape="1">
          <a:blip r:embed="rId3">
            <a:alphaModFix/>
          </a:blip>
          <a:srcRect/>
          <a:stretch/>
        </p:blipFill>
        <p:spPr>
          <a:xfrm>
            <a:off x="457200" y="1617571"/>
            <a:ext cx="1828800" cy="1828800"/>
          </a:xfrm>
          <a:prstGeom prst="rect">
            <a:avLst/>
          </a:prstGeom>
          <a:noFill/>
          <a:ln>
            <a:noFill/>
          </a:ln>
        </p:spPr>
      </p:pic>
      <p:sp>
        <p:nvSpPr>
          <p:cNvPr id="356" name="Shape 356"/>
          <p:cNvSpPr txBox="1"/>
          <p:nvPr/>
        </p:nvSpPr>
        <p:spPr>
          <a:xfrm>
            <a:off x="2338755" y="1750921"/>
            <a:ext cx="6400799" cy="16763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000" b="1" dirty="0">
                <a:solidFill>
                  <a:srgbClr val="0F345F"/>
                </a:solidFill>
                <a:latin typeface="Garamond" panose="02020404030301010803" pitchFamily="18" charset="0"/>
                <a:sym typeface="Arial"/>
              </a:rPr>
              <a:t>Goal: To enhance the Kiwanis image worldwide</a:t>
            </a:r>
          </a:p>
        </p:txBody>
      </p:sp>
      <p:sp>
        <p:nvSpPr>
          <p:cNvPr id="2" name="Title 1">
            <a:extLst>
              <a:ext uri="{FF2B5EF4-FFF2-40B4-BE49-F238E27FC236}">
                <a16:creationId xmlns:a16="http://schemas.microsoft.com/office/drawing/2014/main" id="{25D90B97-09F9-414A-BC13-18ECF15C6C51}"/>
              </a:ext>
            </a:extLst>
          </p:cNvPr>
          <p:cNvSpPr>
            <a:spLocks noGrp="1"/>
          </p:cNvSpPr>
          <p:nvPr>
            <p:ph type="title"/>
          </p:nvPr>
        </p:nvSpPr>
        <p:spPr/>
        <p:txBody>
          <a:bodyPr/>
          <a:lstStyle/>
          <a:p>
            <a:r>
              <a:rPr lang="en-US" sz="4000" dirty="0"/>
              <a:t>Our Kiwanis Image</a:t>
            </a:r>
          </a:p>
        </p:txBody>
      </p:sp>
    </p:spTree>
    <p:extLst>
      <p:ext uri="{BB962C8B-B14F-4D97-AF65-F5344CB8AC3E}">
        <p14:creationId xmlns:p14="http://schemas.microsoft.com/office/powerpoint/2010/main" val="1626999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4" name="Shape 364"/>
          <p:cNvSpPr txBox="1"/>
          <p:nvPr/>
        </p:nvSpPr>
        <p:spPr>
          <a:xfrm>
            <a:off x="838200" y="1522096"/>
            <a:ext cx="7924799" cy="2954654"/>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000000"/>
              </a:buClr>
              <a:buSzPct val="100000"/>
              <a:buFont typeface="Arial"/>
              <a:buChar char="•"/>
            </a:pPr>
            <a:r>
              <a:rPr lang="en-US" sz="3200" dirty="0">
                <a:solidFill>
                  <a:schemeClr val="tx1"/>
                </a:solidFill>
                <a:latin typeface="Garamond" panose="02020404030301010803" pitchFamily="18" charset="0"/>
                <a:sym typeface="Arial"/>
              </a:rPr>
              <a:t>Increase name recognition worldwide</a:t>
            </a:r>
          </a:p>
          <a:p>
            <a:pPr marL="457200" marR="0" lvl="0" indent="-457200" algn="l" rtl="0">
              <a:spcBef>
                <a:spcPts val="0"/>
              </a:spcBef>
              <a:spcAft>
                <a:spcPts val="0"/>
              </a:spcAft>
              <a:buClr>
                <a:srgbClr val="000000"/>
              </a:buClr>
              <a:buSzPct val="100000"/>
              <a:buFont typeface="Arial"/>
              <a:buChar char="•"/>
            </a:pPr>
            <a:r>
              <a:rPr lang="en-US" sz="3200" dirty="0">
                <a:solidFill>
                  <a:schemeClr val="tx1"/>
                </a:solidFill>
                <a:latin typeface="Garamond" panose="02020404030301010803" pitchFamily="18" charset="0"/>
                <a:sym typeface="Arial"/>
              </a:rPr>
              <a:t>Increase knowledge of our mission</a:t>
            </a:r>
          </a:p>
          <a:p>
            <a:pPr marL="457200" marR="0" lvl="0" indent="-457200" algn="l" rtl="0">
              <a:spcBef>
                <a:spcPts val="0"/>
              </a:spcBef>
              <a:spcAft>
                <a:spcPts val="0"/>
              </a:spcAft>
              <a:buClr>
                <a:srgbClr val="000000"/>
              </a:buClr>
              <a:buSzPct val="100000"/>
              <a:buFont typeface="Arial"/>
              <a:buChar char="•"/>
            </a:pPr>
            <a:r>
              <a:rPr lang="en-US" sz="3200" dirty="0">
                <a:solidFill>
                  <a:schemeClr val="tx1"/>
                </a:solidFill>
                <a:latin typeface="Garamond" panose="02020404030301010803" pitchFamily="18" charset="0"/>
                <a:sym typeface="Arial"/>
              </a:rPr>
              <a:t>Unify all Kiwanis brands</a:t>
            </a:r>
          </a:p>
          <a:p>
            <a:pPr marL="457200" marR="0" lvl="0" indent="-457200" algn="l" rtl="0">
              <a:spcBef>
                <a:spcPts val="0"/>
              </a:spcBef>
              <a:spcAft>
                <a:spcPts val="0"/>
              </a:spcAft>
              <a:buClr>
                <a:srgbClr val="000000"/>
              </a:buClr>
              <a:buSzPct val="100000"/>
              <a:buFont typeface="Arial"/>
              <a:buChar char="•"/>
            </a:pPr>
            <a:r>
              <a:rPr lang="en-US" sz="3200" dirty="0">
                <a:solidFill>
                  <a:schemeClr val="tx1"/>
                </a:solidFill>
                <a:latin typeface="Garamond" panose="02020404030301010803" pitchFamily="18" charset="0"/>
                <a:sym typeface="Arial"/>
              </a:rPr>
              <a:t>Promote the Kiwanis vision and vivid description</a:t>
            </a:r>
          </a:p>
          <a:p>
            <a:pPr marL="457200" marR="0" lvl="0" indent="-457200" algn="l" rtl="0">
              <a:spcBef>
                <a:spcPts val="0"/>
              </a:spcBef>
              <a:spcAft>
                <a:spcPts val="0"/>
              </a:spcAft>
              <a:buClr>
                <a:srgbClr val="000000"/>
              </a:buClr>
              <a:buSzPct val="100000"/>
              <a:buFont typeface="Arial"/>
              <a:buChar char="•"/>
            </a:pPr>
            <a:r>
              <a:rPr lang="en-US" sz="3200" dirty="0">
                <a:solidFill>
                  <a:schemeClr val="tx1"/>
                </a:solidFill>
                <a:latin typeface="Garamond" panose="02020404030301010803" pitchFamily="18" charset="0"/>
                <a:sym typeface="Arial"/>
              </a:rPr>
              <a:t>Promote signature projects</a:t>
            </a:r>
          </a:p>
        </p:txBody>
      </p:sp>
      <p:sp>
        <p:nvSpPr>
          <p:cNvPr id="8" name="Title 1">
            <a:extLst>
              <a:ext uri="{FF2B5EF4-FFF2-40B4-BE49-F238E27FC236}">
                <a16:creationId xmlns:a16="http://schemas.microsoft.com/office/drawing/2014/main" id="{99273606-3BAC-4127-AAA7-D9A2433395A4}"/>
              </a:ext>
            </a:extLst>
          </p:cNvPr>
          <p:cNvSpPr>
            <a:spLocks noGrp="1"/>
          </p:cNvSpPr>
          <p:nvPr>
            <p:ph type="title"/>
          </p:nvPr>
        </p:nvSpPr>
        <p:spPr>
          <a:xfrm>
            <a:off x="838200" y="336947"/>
            <a:ext cx="7086600" cy="634603"/>
          </a:xfrm>
        </p:spPr>
        <p:txBody>
          <a:bodyPr/>
          <a:lstStyle/>
          <a:p>
            <a:pPr lvl="0"/>
            <a:r>
              <a:rPr lang="en-US" sz="3600" dirty="0">
                <a:solidFill>
                  <a:srgbClr val="FFFFFF"/>
                </a:solidFill>
                <a:latin typeface="Arial"/>
                <a:ea typeface="Arial"/>
                <a:cs typeface="Arial"/>
                <a:sym typeface="Arial"/>
              </a:rPr>
              <a:t>Strategies for </a:t>
            </a:r>
            <a:br>
              <a:rPr lang="en-US" sz="3600" dirty="0">
                <a:solidFill>
                  <a:srgbClr val="FFFFFF"/>
                </a:solidFill>
                <a:latin typeface="Arial"/>
                <a:ea typeface="Arial"/>
                <a:cs typeface="Arial"/>
                <a:sym typeface="Arial"/>
              </a:rPr>
            </a:br>
            <a:r>
              <a:rPr lang="en-US" sz="3600" dirty="0">
                <a:solidFill>
                  <a:srgbClr val="FFFFFF"/>
                </a:solidFill>
                <a:latin typeface="Arial"/>
                <a:ea typeface="Arial"/>
                <a:cs typeface="Arial"/>
                <a:sym typeface="Arial"/>
              </a:rPr>
              <a:t>Our Kiwanis Image</a:t>
            </a:r>
            <a:endParaRPr lang="en-US" sz="3600" dirty="0"/>
          </a:p>
        </p:txBody>
      </p:sp>
    </p:spTree>
    <p:extLst>
      <p:ext uri="{BB962C8B-B14F-4D97-AF65-F5344CB8AC3E}">
        <p14:creationId xmlns:p14="http://schemas.microsoft.com/office/powerpoint/2010/main" val="3206948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4" name="Shape 654"/>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22</a:t>
            </a:fld>
            <a:endParaRPr lang="en-US" sz="1200">
              <a:solidFill>
                <a:srgbClr val="888888"/>
              </a:solidFill>
              <a:latin typeface="Calibri"/>
              <a:ea typeface="Calibri"/>
              <a:cs typeface="Calibri"/>
              <a:sym typeface="Calibri"/>
            </a:endParaRPr>
          </a:p>
        </p:txBody>
      </p:sp>
      <p:pic>
        <p:nvPicPr>
          <p:cNvPr id="652" name="Shape 652"/>
          <p:cNvPicPr preferRelativeResize="0">
            <a:picLocks noGrp="1"/>
          </p:cNvPicPr>
          <p:nvPr>
            <p:ph type="body" idx="4294967295"/>
          </p:nvPr>
        </p:nvPicPr>
        <p:blipFill rotWithShape="1">
          <a:blip r:embed="rId3">
            <a:alphaModFix/>
          </a:blip>
          <a:srcRect/>
          <a:stretch/>
        </p:blipFill>
        <p:spPr>
          <a:xfrm>
            <a:off x="0" y="1539875"/>
            <a:ext cx="8229600" cy="2714625"/>
          </a:xfrm>
          <a:prstGeom prst="rect">
            <a:avLst/>
          </a:prstGeom>
          <a:noFill/>
          <a:ln>
            <a:noFill/>
          </a:ln>
        </p:spPr>
      </p:pic>
      <p:pic>
        <p:nvPicPr>
          <p:cNvPr id="653" name="Shape 653"/>
          <p:cNvPicPr preferRelativeResize="0"/>
          <p:nvPr/>
        </p:nvPicPr>
        <p:blipFill rotWithShape="1">
          <a:blip r:embed="rId4">
            <a:alphaModFix/>
          </a:blip>
          <a:srcRect/>
          <a:stretch/>
        </p:blipFill>
        <p:spPr>
          <a:xfrm>
            <a:off x="559299" y="1428750"/>
            <a:ext cx="8002397" cy="1463039"/>
          </a:xfrm>
          <a:prstGeom prst="rect">
            <a:avLst/>
          </a:prstGeom>
          <a:noFill/>
          <a:ln>
            <a:noFill/>
          </a:ln>
        </p:spPr>
      </p:pic>
      <p:sp>
        <p:nvSpPr>
          <p:cNvPr id="655" name="Shape 655"/>
          <p:cNvSpPr txBox="1"/>
          <p:nvPr/>
        </p:nvSpPr>
        <p:spPr>
          <a:xfrm>
            <a:off x="972424" y="3181350"/>
            <a:ext cx="7239000" cy="10156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6000" dirty="0">
                <a:solidFill>
                  <a:srgbClr val="002F5F"/>
                </a:solidFill>
                <a:latin typeface="Arial"/>
                <a:ea typeface="Arial"/>
                <a:cs typeface="Arial"/>
                <a:sym typeface="Arial"/>
              </a:rPr>
              <a:t>#</a:t>
            </a:r>
            <a:r>
              <a:rPr lang="en-US" sz="6000" dirty="0" err="1">
                <a:solidFill>
                  <a:srgbClr val="002F5F"/>
                </a:solidFill>
                <a:latin typeface="Arial"/>
                <a:ea typeface="Arial"/>
                <a:cs typeface="Arial"/>
                <a:sym typeface="Arial"/>
              </a:rPr>
              <a:t>KidsNeedKiwanis</a:t>
            </a:r>
            <a:endParaRPr lang="en-US" sz="6000" dirty="0">
              <a:solidFill>
                <a:srgbClr val="002F5F"/>
              </a:solidFill>
              <a:latin typeface="Arial"/>
              <a:ea typeface="Arial"/>
              <a:cs typeface="Arial"/>
              <a:sym typeface="Arial"/>
            </a:endParaRPr>
          </a:p>
        </p:txBody>
      </p:sp>
    </p:spTree>
    <p:extLst>
      <p:ext uri="{BB962C8B-B14F-4D97-AF65-F5344CB8AC3E}">
        <p14:creationId xmlns:p14="http://schemas.microsoft.com/office/powerpoint/2010/main" val="373492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
                                        </p:tgtEl>
                                        <p:attrNameLst>
                                          <p:attrName>style.visibility</p:attrName>
                                        </p:attrNameLst>
                                      </p:cBhvr>
                                      <p:to>
                                        <p:strVal val="visible"/>
                                      </p:to>
                                    </p:set>
                                    <p:anim calcmode="lin" valueType="num">
                                      <p:cBhvr additive="base">
                                        <p:cTn id="7" dur="2000"/>
                                        <p:tgtEl>
                                          <p:spTgt spid="6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1" name="Shape 371"/>
          <p:cNvPicPr preferRelativeResize="0">
            <a:picLocks noChangeAspect="1"/>
          </p:cNvPicPr>
          <p:nvPr/>
        </p:nvPicPr>
        <p:blipFill rotWithShape="1">
          <a:blip r:embed="rId3">
            <a:alphaModFix/>
          </a:blip>
          <a:srcRect/>
          <a:stretch/>
        </p:blipFill>
        <p:spPr>
          <a:xfrm>
            <a:off x="3886200" y="1371600"/>
            <a:ext cx="3429000" cy="3429000"/>
          </a:xfrm>
          <a:prstGeom prst="rect">
            <a:avLst/>
          </a:prstGeom>
          <a:noFill/>
          <a:ln>
            <a:noFill/>
          </a:ln>
        </p:spPr>
      </p:pic>
      <p:sp>
        <p:nvSpPr>
          <p:cNvPr id="9" name="Title 3">
            <a:extLst>
              <a:ext uri="{FF2B5EF4-FFF2-40B4-BE49-F238E27FC236}">
                <a16:creationId xmlns:a16="http://schemas.microsoft.com/office/drawing/2014/main" id="{17CB5967-A088-4F39-93F1-FD1C46E6387A}"/>
              </a:ext>
            </a:extLst>
          </p:cNvPr>
          <p:cNvSpPr txBox="1">
            <a:spLocks/>
          </p:cNvSpPr>
          <p:nvPr/>
        </p:nvSpPr>
        <p:spPr>
          <a:xfrm>
            <a:off x="2438400" y="641747"/>
            <a:ext cx="6858000" cy="634603"/>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latin typeface="Arial"/>
                <a:ea typeface="Arial"/>
                <a:cs typeface="Arial"/>
                <a:sym typeface="Arial"/>
              </a:rPr>
              <a:t>Financial Viability</a:t>
            </a:r>
            <a:endParaRPr lang="en-US" dirty="0"/>
          </a:p>
        </p:txBody>
      </p:sp>
    </p:spTree>
    <p:extLst>
      <p:ext uri="{BB962C8B-B14F-4D97-AF65-F5344CB8AC3E}">
        <p14:creationId xmlns:p14="http://schemas.microsoft.com/office/powerpoint/2010/main" val="1028168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6" name="Shape 386"/>
          <p:cNvPicPr preferRelativeResize="0"/>
          <p:nvPr/>
        </p:nvPicPr>
        <p:blipFill rotWithShape="1">
          <a:blip r:embed="rId3">
            <a:alphaModFix/>
          </a:blip>
          <a:srcRect/>
          <a:stretch/>
        </p:blipFill>
        <p:spPr>
          <a:xfrm>
            <a:off x="473720" y="1630984"/>
            <a:ext cx="1828800" cy="1828800"/>
          </a:xfrm>
          <a:prstGeom prst="rect">
            <a:avLst/>
          </a:prstGeom>
          <a:noFill/>
          <a:ln>
            <a:noFill/>
          </a:ln>
        </p:spPr>
      </p:pic>
      <p:sp>
        <p:nvSpPr>
          <p:cNvPr id="385" name="Shape 385"/>
          <p:cNvSpPr txBox="1"/>
          <p:nvPr/>
        </p:nvSpPr>
        <p:spPr>
          <a:xfrm>
            <a:off x="2309446" y="1776058"/>
            <a:ext cx="6076950" cy="19621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000" b="1" dirty="0">
                <a:solidFill>
                  <a:srgbClr val="0F345F"/>
                </a:solidFill>
                <a:latin typeface="Garamond" panose="02020404030301010803" pitchFamily="18" charset="0"/>
                <a:sym typeface="Arial"/>
              </a:rPr>
              <a:t>Goal: To ensure financial viability and responsible stewardship</a:t>
            </a:r>
          </a:p>
        </p:txBody>
      </p:sp>
      <p:sp>
        <p:nvSpPr>
          <p:cNvPr id="2" name="Title 1">
            <a:extLst>
              <a:ext uri="{FF2B5EF4-FFF2-40B4-BE49-F238E27FC236}">
                <a16:creationId xmlns:a16="http://schemas.microsoft.com/office/drawing/2014/main" id="{D992C232-D786-4957-8BD3-3085E104478E}"/>
              </a:ext>
            </a:extLst>
          </p:cNvPr>
          <p:cNvSpPr>
            <a:spLocks noGrp="1"/>
          </p:cNvSpPr>
          <p:nvPr>
            <p:ph type="title"/>
          </p:nvPr>
        </p:nvSpPr>
        <p:spPr/>
        <p:txBody>
          <a:bodyPr/>
          <a:lstStyle/>
          <a:p>
            <a:r>
              <a:rPr lang="en-US" sz="4000" dirty="0"/>
              <a:t>Financial Viability</a:t>
            </a:r>
          </a:p>
        </p:txBody>
      </p:sp>
    </p:spTree>
    <p:extLst>
      <p:ext uri="{BB962C8B-B14F-4D97-AF65-F5344CB8AC3E}">
        <p14:creationId xmlns:p14="http://schemas.microsoft.com/office/powerpoint/2010/main" val="292940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Shape 393"/>
          <p:cNvSpPr txBox="1"/>
          <p:nvPr/>
        </p:nvSpPr>
        <p:spPr>
          <a:xfrm>
            <a:off x="838200" y="1553673"/>
            <a:ext cx="7924799" cy="2477600"/>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rgbClr val="000000"/>
              </a:buClr>
              <a:buSzPct val="100000"/>
              <a:buFont typeface="Arial"/>
              <a:buChar char="•"/>
            </a:pPr>
            <a:r>
              <a:rPr lang="en-US" sz="3200" dirty="0">
                <a:solidFill>
                  <a:schemeClr val="tx1"/>
                </a:solidFill>
                <a:latin typeface="Garamond" panose="02020404030301010803" pitchFamily="18" charset="0"/>
                <a:sym typeface="Arial"/>
              </a:rPr>
              <a:t>Exercise proper stewardship of resources</a:t>
            </a:r>
          </a:p>
          <a:p>
            <a:pPr marL="457200" marR="0" lvl="0" indent="-457200" algn="l" rtl="0">
              <a:spcBef>
                <a:spcPts val="0"/>
              </a:spcBef>
              <a:spcAft>
                <a:spcPts val="0"/>
              </a:spcAft>
              <a:buClr>
                <a:srgbClr val="000000"/>
              </a:buClr>
              <a:buSzPct val="100000"/>
              <a:buFont typeface="Arial"/>
              <a:buChar char="•"/>
            </a:pPr>
            <a:r>
              <a:rPr lang="en-US" sz="3200" dirty="0">
                <a:solidFill>
                  <a:schemeClr val="tx1"/>
                </a:solidFill>
                <a:latin typeface="Garamond" panose="02020404030301010803" pitchFamily="18" charset="0"/>
                <a:sym typeface="Arial"/>
              </a:rPr>
              <a:t>Build a non-dues revenue base</a:t>
            </a:r>
          </a:p>
          <a:p>
            <a:pPr marL="457200" marR="0" lvl="0" indent="-457200" algn="l" rtl="0">
              <a:spcBef>
                <a:spcPts val="0"/>
              </a:spcBef>
              <a:spcAft>
                <a:spcPts val="0"/>
              </a:spcAft>
              <a:buClr>
                <a:srgbClr val="000000"/>
              </a:buClr>
              <a:buSzPct val="100000"/>
              <a:buFont typeface="Arial"/>
              <a:buChar char="•"/>
            </a:pPr>
            <a:r>
              <a:rPr lang="en-US" sz="3200" dirty="0">
                <a:solidFill>
                  <a:schemeClr val="tx1"/>
                </a:solidFill>
                <a:latin typeface="Garamond" panose="02020404030301010803" pitchFamily="18" charset="0"/>
                <a:sym typeface="Arial"/>
              </a:rPr>
              <a:t>Simplify the organizational dues structure and processes</a:t>
            </a:r>
          </a:p>
          <a:p>
            <a:pPr marL="457200" marR="0" lvl="0" indent="-457200" algn="l" rtl="0">
              <a:spcBef>
                <a:spcPts val="0"/>
              </a:spcBef>
              <a:spcAft>
                <a:spcPts val="0"/>
              </a:spcAft>
              <a:buClr>
                <a:srgbClr val="000000"/>
              </a:buClr>
              <a:buSzPct val="100000"/>
              <a:buFont typeface="Arial"/>
              <a:buChar char="•"/>
            </a:pPr>
            <a:r>
              <a:rPr lang="en-US" sz="3200" dirty="0">
                <a:solidFill>
                  <a:schemeClr val="tx1"/>
                </a:solidFill>
                <a:latin typeface="Garamond" panose="02020404030301010803" pitchFamily="18" charset="0"/>
                <a:sym typeface="Arial"/>
              </a:rPr>
              <a:t>Develop financial education</a:t>
            </a:r>
          </a:p>
        </p:txBody>
      </p:sp>
      <p:sp>
        <p:nvSpPr>
          <p:cNvPr id="8" name="Title 1">
            <a:extLst>
              <a:ext uri="{FF2B5EF4-FFF2-40B4-BE49-F238E27FC236}">
                <a16:creationId xmlns:a16="http://schemas.microsoft.com/office/drawing/2014/main" id="{6C14F4AA-D7B0-46D6-B74B-C59EC8B5234E}"/>
              </a:ext>
            </a:extLst>
          </p:cNvPr>
          <p:cNvSpPr>
            <a:spLocks noGrp="1"/>
          </p:cNvSpPr>
          <p:nvPr>
            <p:ph type="title"/>
          </p:nvPr>
        </p:nvSpPr>
        <p:spPr>
          <a:xfrm>
            <a:off x="838200" y="336947"/>
            <a:ext cx="7086600" cy="634603"/>
          </a:xfrm>
        </p:spPr>
        <p:txBody>
          <a:bodyPr/>
          <a:lstStyle/>
          <a:p>
            <a:pPr lvl="0"/>
            <a:r>
              <a:rPr lang="en-US" sz="3600" dirty="0">
                <a:solidFill>
                  <a:srgbClr val="FFFFFF"/>
                </a:solidFill>
                <a:latin typeface="Arial"/>
                <a:ea typeface="Arial"/>
                <a:cs typeface="Arial"/>
                <a:sym typeface="Arial"/>
              </a:rPr>
              <a:t>Strategies for </a:t>
            </a:r>
            <a:br>
              <a:rPr lang="en-US" sz="3600" dirty="0">
                <a:solidFill>
                  <a:srgbClr val="FFFFFF"/>
                </a:solidFill>
                <a:latin typeface="Arial"/>
                <a:ea typeface="Arial"/>
                <a:cs typeface="Arial"/>
                <a:sym typeface="Arial"/>
              </a:rPr>
            </a:br>
            <a:r>
              <a:rPr lang="en-US" sz="3600" dirty="0">
                <a:solidFill>
                  <a:srgbClr val="FFFFFF"/>
                </a:solidFill>
                <a:latin typeface="Arial"/>
                <a:ea typeface="Arial"/>
                <a:cs typeface="Arial"/>
                <a:sym typeface="Arial"/>
              </a:rPr>
              <a:t>Financial Viability</a:t>
            </a:r>
            <a:endParaRPr lang="en-US" sz="3600" dirty="0"/>
          </a:p>
        </p:txBody>
      </p:sp>
    </p:spTree>
    <p:extLst>
      <p:ext uri="{BB962C8B-B14F-4D97-AF65-F5344CB8AC3E}">
        <p14:creationId xmlns:p14="http://schemas.microsoft.com/office/powerpoint/2010/main" val="2310638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400" name="Shape 400"/>
          <p:cNvPicPr preferRelativeResize="0">
            <a:picLocks noChangeAspect="1"/>
          </p:cNvPicPr>
          <p:nvPr/>
        </p:nvPicPr>
        <p:blipFill rotWithShape="1">
          <a:blip r:embed="rId3">
            <a:alphaModFix/>
          </a:blip>
          <a:srcRect/>
          <a:stretch/>
        </p:blipFill>
        <p:spPr>
          <a:xfrm>
            <a:off x="1206501" y="1139190"/>
            <a:ext cx="2168935" cy="4023360"/>
          </a:xfrm>
          <a:prstGeom prst="rect">
            <a:avLst/>
          </a:prstGeom>
          <a:noFill/>
          <a:ln>
            <a:noFill/>
          </a:ln>
        </p:spPr>
      </p:pic>
      <p:sp>
        <p:nvSpPr>
          <p:cNvPr id="4" name="Title 3">
            <a:extLst>
              <a:ext uri="{FF2B5EF4-FFF2-40B4-BE49-F238E27FC236}">
                <a16:creationId xmlns:a16="http://schemas.microsoft.com/office/drawing/2014/main" id="{1650A0A2-D9AB-4F85-BF65-6C28D8B076AE}"/>
              </a:ext>
            </a:extLst>
          </p:cNvPr>
          <p:cNvSpPr>
            <a:spLocks noGrp="1"/>
          </p:cNvSpPr>
          <p:nvPr>
            <p:ph type="title"/>
          </p:nvPr>
        </p:nvSpPr>
        <p:spPr/>
        <p:txBody>
          <a:bodyPr/>
          <a:lstStyle/>
          <a:p>
            <a:r>
              <a:rPr lang="en-US" dirty="0"/>
              <a:t>The four priority areas</a:t>
            </a:r>
          </a:p>
        </p:txBody>
      </p:sp>
      <p:pic>
        <p:nvPicPr>
          <p:cNvPr id="9" name="Picture 8">
            <a:extLst>
              <a:ext uri="{FF2B5EF4-FFF2-40B4-BE49-F238E27FC236}">
                <a16:creationId xmlns:a16="http://schemas.microsoft.com/office/drawing/2014/main" id="{66D02A08-A7A6-42C8-861C-DC0C36A6F6A2}"/>
              </a:ext>
            </a:extLst>
          </p:cNvPr>
          <p:cNvPicPr>
            <a:picLocks noChangeAspect="1"/>
          </p:cNvPicPr>
          <p:nvPr/>
        </p:nvPicPr>
        <p:blipFill>
          <a:blip r:embed="rId4"/>
          <a:stretch>
            <a:fillRect/>
          </a:stretch>
        </p:blipFill>
        <p:spPr>
          <a:xfrm>
            <a:off x="4419600" y="864865"/>
            <a:ext cx="4572009" cy="4572009"/>
          </a:xfrm>
          <a:prstGeom prst="rect">
            <a:avLst/>
          </a:prstGeom>
        </p:spPr>
      </p:pic>
    </p:spTree>
    <p:extLst>
      <p:ext uri="{BB962C8B-B14F-4D97-AF65-F5344CB8AC3E}">
        <p14:creationId xmlns:p14="http://schemas.microsoft.com/office/powerpoint/2010/main" val="301373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2" presetClass="entr" presetSubtype="4" fill="hold" nodeType="afterEffect">
                                  <p:stCondLst>
                                    <p:cond delay="1500"/>
                                  </p:stCondLst>
                                  <p:childTnLst>
                                    <p:set>
                                      <p:cBhvr>
                                        <p:cTn id="10" dur="1" fill="hold">
                                          <p:stCondLst>
                                            <p:cond delay="0"/>
                                          </p:stCondLst>
                                        </p:cTn>
                                        <p:tgtEl>
                                          <p:spTgt spid="400"/>
                                        </p:tgtEl>
                                        <p:attrNameLst>
                                          <p:attrName>style.visibility</p:attrName>
                                        </p:attrNameLst>
                                      </p:cBhvr>
                                      <p:to>
                                        <p:strVal val="visible"/>
                                      </p:to>
                                    </p:set>
                                    <p:animEffect transition="in" filter="wipe(down)">
                                      <p:cBhvr>
                                        <p:cTn id="11" dur="20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6">
            <a:extLst>
              <a:ext uri="{FF2B5EF4-FFF2-40B4-BE49-F238E27FC236}">
                <a16:creationId xmlns:a16="http://schemas.microsoft.com/office/drawing/2014/main" id="{AB88A265-5C1F-44DA-AAEF-60393EC55035}"/>
              </a:ext>
            </a:extLst>
          </p:cNvPr>
          <p:cNvSpPr txBox="1">
            <a:spLocks/>
          </p:cNvSpPr>
          <p:nvPr/>
        </p:nvSpPr>
        <p:spPr>
          <a:xfrm>
            <a:off x="0" y="571500"/>
            <a:ext cx="9144000" cy="1559719"/>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None/>
              <a:defRPr sz="3600" b="1" i="0" u="none" strike="noStrike" cap="none">
                <a:solidFill>
                  <a:schemeClr val="bg1"/>
                </a:solidFill>
                <a:latin typeface="Arial" pitchFamily="34" charset="0"/>
                <a:ea typeface="Arial"/>
                <a:cs typeface="Arial" pitchFamily="34" charset="0"/>
                <a:sym typeface="Arial"/>
              </a:defRPr>
            </a:lvl1pPr>
          </a:lstStyle>
          <a:p>
            <a:pPr>
              <a:buSzPct val="25000"/>
            </a:pPr>
            <a:r>
              <a:rPr lang="en-US" sz="5400" dirty="0">
                <a:solidFill>
                  <a:schemeClr val="lt1"/>
                </a:solidFill>
                <a:latin typeface="Arial"/>
                <a:cs typeface="Arial"/>
              </a:rPr>
              <a:t>Kiwanis International Strategic Plan</a:t>
            </a:r>
          </a:p>
        </p:txBody>
      </p:sp>
      <p:sp>
        <p:nvSpPr>
          <p:cNvPr id="5" name="Shape 137">
            <a:extLst>
              <a:ext uri="{FF2B5EF4-FFF2-40B4-BE49-F238E27FC236}">
                <a16:creationId xmlns:a16="http://schemas.microsoft.com/office/drawing/2014/main" id="{9D2B8062-4321-46B6-9D6F-DE7321FB27B4}"/>
              </a:ext>
            </a:extLst>
          </p:cNvPr>
          <p:cNvSpPr txBox="1">
            <a:spLocks/>
          </p:cNvSpPr>
          <p:nvPr/>
        </p:nvSpPr>
        <p:spPr>
          <a:xfrm>
            <a:off x="1371600" y="2914650"/>
            <a:ext cx="6400799" cy="51435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lnSpc>
                <a:spcPct val="80000"/>
              </a:lnSpc>
              <a:buClr>
                <a:schemeClr val="lt1"/>
              </a:buClr>
              <a:buSzPct val="25000"/>
              <a:buFont typeface="Arial"/>
              <a:buNone/>
            </a:pPr>
            <a:r>
              <a:rPr lang="en-US" sz="3600" b="1" dirty="0">
                <a:solidFill>
                  <a:schemeClr val="lt1"/>
                </a:solidFill>
                <a:latin typeface="Garamond" panose="02020404030301010803" pitchFamily="18" charset="0"/>
              </a:rPr>
              <a:t>Thank you!</a:t>
            </a:r>
          </a:p>
        </p:txBody>
      </p:sp>
      <p:pic>
        <p:nvPicPr>
          <p:cNvPr id="6" name="Shape 139" descr="http://www.kiwanis.org/docs/default-source/marketing-and-pr/logos/kiwanis-international-logos/logo_kiwanis_seal_revB416A8A3311D9F6CAE531CD815EE7B3098ADAAF13E7FBCDCEA42B38C7EF52CCCC50CE322B735796E2B75BA5C7654DE2D9C29AD22398D4D3215EB08C193980586B66E4AA71EF5890B5F3A2812AEF2A1AA65FBAA596F31D2D239A4CB1B60E8C2DB61F58C46B6783A84A1086222.png?sfvrsn=4">
            <a:extLst>
              <a:ext uri="{FF2B5EF4-FFF2-40B4-BE49-F238E27FC236}">
                <a16:creationId xmlns:a16="http://schemas.microsoft.com/office/drawing/2014/main" id="{BE9814C7-2D9E-4FFE-B51B-4B746C850836}"/>
              </a:ext>
            </a:extLst>
          </p:cNvPr>
          <p:cNvPicPr preferRelativeResize="0"/>
          <p:nvPr/>
        </p:nvPicPr>
        <p:blipFill rotWithShape="1">
          <a:blip r:embed="rId3">
            <a:alphaModFix/>
          </a:blip>
          <a:srcRect/>
          <a:stretch/>
        </p:blipFill>
        <p:spPr>
          <a:xfrm rot="-1052363">
            <a:off x="7126013" y="3144563"/>
            <a:ext cx="2103120" cy="2103120"/>
          </a:xfrm>
          <a:prstGeom prst="rect">
            <a:avLst/>
          </a:prstGeom>
          <a:noFill/>
          <a:ln>
            <a:noFill/>
          </a:ln>
        </p:spPr>
      </p:pic>
    </p:spTree>
    <p:extLst>
      <p:ext uri="{BB962C8B-B14F-4D97-AF65-F5344CB8AC3E}">
        <p14:creationId xmlns:p14="http://schemas.microsoft.com/office/powerpoint/2010/main" val="3387665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1752600" y="1809750"/>
            <a:ext cx="6400800" cy="2722534"/>
          </a:xfrm>
          <a:prstGeom prst="rect">
            <a:avLst/>
          </a:prstGeom>
          <a:noFill/>
          <a:ln>
            <a:noFill/>
          </a:ln>
        </p:spPr>
        <p:txBody>
          <a:bodyPr lIns="91425" tIns="45700" rIns="91425" bIns="45700" anchor="t" anchorCtr="0">
            <a:noAutofit/>
          </a:bodyPr>
          <a:lstStyle/>
          <a:p>
            <a:pPr marR="0" lvl="0" algn="l" rtl="0">
              <a:spcBef>
                <a:spcPts val="0"/>
              </a:spcBef>
              <a:spcAft>
                <a:spcPts val="200"/>
              </a:spcAft>
              <a:buClr>
                <a:schemeClr val="dk1"/>
              </a:buClr>
              <a:buSzPct val="90000"/>
            </a:pPr>
            <a:r>
              <a:rPr lang="en-US" sz="2200" b="0" u="none" strike="noStrike" cap="none" dirty="0">
                <a:solidFill>
                  <a:schemeClr val="dk1"/>
                </a:solidFill>
                <a:ea typeface="Arial"/>
                <a:cs typeface="Arial"/>
                <a:sym typeface="Arial"/>
              </a:rPr>
              <a:t>Personal interviews and focus groups</a:t>
            </a:r>
          </a:p>
          <a:p>
            <a:pPr>
              <a:spcBef>
                <a:spcPts val="0"/>
              </a:spcBef>
              <a:spcAft>
                <a:spcPts val="200"/>
              </a:spcAft>
              <a:buClr>
                <a:schemeClr val="dk1"/>
              </a:buClr>
              <a:buSzPct val="90000"/>
            </a:pPr>
            <a:r>
              <a:rPr lang="en-US" sz="2200" dirty="0">
                <a:ea typeface="Arial"/>
                <a:cs typeface="Arial"/>
                <a:sym typeface="Arial"/>
              </a:rPr>
              <a:t>Kiwanis International </a:t>
            </a:r>
          </a:p>
          <a:p>
            <a:pPr>
              <a:spcBef>
                <a:spcPts val="0"/>
              </a:spcBef>
              <a:spcAft>
                <a:spcPts val="200"/>
              </a:spcAft>
              <a:buClr>
                <a:schemeClr val="dk1"/>
              </a:buClr>
              <a:buSzPct val="25000"/>
            </a:pPr>
            <a:r>
              <a:rPr lang="en-US" sz="2200" dirty="0">
                <a:ea typeface="Arial"/>
                <a:cs typeface="Arial"/>
                <a:sym typeface="Arial"/>
              </a:rPr>
              <a:t>Kiwanis International Foundation </a:t>
            </a:r>
            <a:r>
              <a:rPr lang="en-US" sz="2200" i="1" dirty="0">
                <a:ea typeface="Arial"/>
                <a:cs typeface="Arial"/>
                <a:sym typeface="Arial"/>
              </a:rPr>
              <a:t>(now the Children’s Fund)</a:t>
            </a:r>
          </a:p>
          <a:p>
            <a:pPr>
              <a:spcBef>
                <a:spcPts val="0"/>
              </a:spcBef>
              <a:spcAft>
                <a:spcPts val="200"/>
              </a:spcAft>
              <a:buClr>
                <a:schemeClr val="dk1"/>
              </a:buClr>
              <a:buSzPct val="90000"/>
            </a:pPr>
            <a:r>
              <a:rPr lang="en-US" sz="2200" dirty="0">
                <a:ea typeface="Arial"/>
                <a:cs typeface="Arial"/>
                <a:sym typeface="Arial"/>
              </a:rPr>
              <a:t>Kiwanis International European Federation</a:t>
            </a:r>
          </a:p>
          <a:p>
            <a:pPr>
              <a:spcBef>
                <a:spcPts val="0"/>
              </a:spcBef>
              <a:spcAft>
                <a:spcPts val="200"/>
              </a:spcAft>
              <a:buClr>
                <a:schemeClr val="dk1"/>
              </a:buClr>
              <a:buSzPct val="25000"/>
            </a:pPr>
            <a:r>
              <a:rPr lang="en-US" sz="2200" dirty="0">
                <a:ea typeface="Arial"/>
                <a:cs typeface="Arial"/>
                <a:sym typeface="Arial"/>
              </a:rPr>
              <a:t>Kiwanis International Asia-Pacific</a:t>
            </a:r>
          </a:p>
          <a:p>
            <a:pPr>
              <a:spcBef>
                <a:spcPts val="0"/>
              </a:spcBef>
              <a:spcAft>
                <a:spcPts val="200"/>
              </a:spcAft>
              <a:buClr>
                <a:schemeClr val="dk1"/>
              </a:buClr>
              <a:buSzPct val="90000"/>
            </a:pPr>
            <a:r>
              <a:rPr lang="en-US" sz="2200" dirty="0">
                <a:ea typeface="Arial"/>
                <a:cs typeface="Arial"/>
                <a:sym typeface="Arial"/>
              </a:rPr>
              <a:t>Key Club International</a:t>
            </a:r>
          </a:p>
          <a:p>
            <a:pPr>
              <a:spcBef>
                <a:spcPts val="0"/>
              </a:spcBef>
              <a:spcAft>
                <a:spcPts val="200"/>
              </a:spcAft>
              <a:buClr>
                <a:schemeClr val="dk1"/>
              </a:buClr>
              <a:buSzPct val="90000"/>
            </a:pPr>
            <a:r>
              <a:rPr lang="en-US" sz="2200" dirty="0">
                <a:ea typeface="Arial"/>
                <a:cs typeface="Arial"/>
                <a:sym typeface="Arial"/>
              </a:rPr>
              <a:t>Circle K International</a:t>
            </a:r>
          </a:p>
          <a:p>
            <a:pPr>
              <a:spcBef>
                <a:spcPts val="0"/>
              </a:spcBef>
              <a:spcAft>
                <a:spcPts val="200"/>
              </a:spcAft>
              <a:buClr>
                <a:schemeClr val="dk1"/>
              </a:buClr>
              <a:buSzPct val="90000"/>
            </a:pPr>
            <a:r>
              <a:rPr lang="en-US" sz="2200" dirty="0">
                <a:ea typeface="Arial"/>
                <a:cs typeface="Arial"/>
                <a:sym typeface="Arial"/>
              </a:rPr>
              <a:t>Districts</a:t>
            </a:r>
          </a:p>
          <a:p>
            <a:pPr>
              <a:spcBef>
                <a:spcPts val="0"/>
              </a:spcBef>
              <a:spcAft>
                <a:spcPts val="200"/>
              </a:spcAft>
              <a:buClr>
                <a:schemeClr val="dk1"/>
              </a:buClr>
              <a:buSzPct val="90000"/>
            </a:pPr>
            <a:r>
              <a:rPr lang="en-US" sz="2200" dirty="0">
                <a:ea typeface="Arial"/>
                <a:cs typeface="Arial"/>
                <a:sym typeface="Arial"/>
              </a:rPr>
              <a:t>Clubs</a:t>
            </a:r>
          </a:p>
        </p:txBody>
      </p:sp>
      <p:sp>
        <p:nvSpPr>
          <p:cNvPr id="2" name="Title 1">
            <a:extLst>
              <a:ext uri="{FF2B5EF4-FFF2-40B4-BE49-F238E27FC236}">
                <a16:creationId xmlns:a16="http://schemas.microsoft.com/office/drawing/2014/main" id="{1ED7B4A9-1481-47BD-981A-00A75952BF3C}"/>
              </a:ext>
            </a:extLst>
          </p:cNvPr>
          <p:cNvSpPr>
            <a:spLocks noGrp="1"/>
          </p:cNvSpPr>
          <p:nvPr>
            <p:ph type="title"/>
          </p:nvPr>
        </p:nvSpPr>
        <p:spPr/>
        <p:txBody>
          <a:bodyPr/>
          <a:lstStyle/>
          <a:p>
            <a:r>
              <a:rPr lang="en-US" dirty="0">
                <a:latin typeface="Arial"/>
                <a:ea typeface="Arial"/>
                <a:cs typeface="Arial"/>
                <a:sym typeface="Arial"/>
              </a:rPr>
              <a:t>Quick history</a:t>
            </a:r>
            <a:endParaRPr lang="en-US" dirty="0"/>
          </a:p>
        </p:txBody>
      </p:sp>
      <p:sp>
        <p:nvSpPr>
          <p:cNvPr id="184" name="Shape 184"/>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88888"/>
                </a:solidFill>
                <a:latin typeface="Calibri"/>
                <a:ea typeface="Calibri"/>
                <a:cs typeface="Calibri"/>
                <a:sym typeface="Calibri"/>
              </a:rPr>
              <a:t>3</a:t>
            </a:fld>
            <a:endParaRPr lang="en-US" sz="1200" b="0" i="0" u="none" strike="noStrike" cap="none">
              <a:solidFill>
                <a:srgbClr val="888888"/>
              </a:solidFill>
              <a:latin typeface="Calibri"/>
              <a:ea typeface="Calibri"/>
              <a:cs typeface="Calibri"/>
              <a:sym typeface="Calibri"/>
            </a:endParaRPr>
          </a:p>
        </p:txBody>
      </p:sp>
      <p:sp>
        <p:nvSpPr>
          <p:cNvPr id="183" name="Shape 183"/>
          <p:cNvSpPr txBox="1"/>
          <p:nvPr/>
        </p:nvSpPr>
        <p:spPr>
          <a:xfrm>
            <a:off x="40434" y="1207354"/>
            <a:ext cx="9179766" cy="83099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400" b="1" i="0" u="none" strike="noStrike" cap="none" dirty="0">
                <a:solidFill>
                  <a:srgbClr val="7F7F7F"/>
                </a:solidFill>
                <a:latin typeface="Arial"/>
                <a:ea typeface="Arial"/>
                <a:cs typeface="Arial"/>
                <a:sym typeface="Arial"/>
              </a:rPr>
              <a:t>2012                                         2017</a:t>
            </a:r>
          </a:p>
        </p:txBody>
      </p:sp>
      <p:sp>
        <p:nvSpPr>
          <p:cNvPr id="185" name="Shape 185"/>
          <p:cNvSpPr/>
          <p:nvPr/>
        </p:nvSpPr>
        <p:spPr>
          <a:xfrm>
            <a:off x="1752600" y="1447800"/>
            <a:ext cx="5638800" cy="285750"/>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36125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750"/>
                                        <p:tgtEl>
                                          <p:spTgt spid="1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5"/>
                                        </p:tgtEl>
                                        <p:attrNameLst>
                                          <p:attrName>style.visibility</p:attrName>
                                        </p:attrNameLst>
                                      </p:cBhvr>
                                      <p:to>
                                        <p:strVal val="visible"/>
                                      </p:to>
                                    </p:set>
                                    <p:animEffect transition="in" filter="fade">
                                      <p:cBhvr>
                                        <p:cTn id="10" dur="750"/>
                                        <p:tgtEl>
                                          <p:spTgt spid="18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1">
                                            <p:txEl>
                                              <p:pRg st="0" end="0"/>
                                            </p:txEl>
                                          </p:spTgt>
                                        </p:tgtEl>
                                        <p:attrNameLst>
                                          <p:attrName>style.visibility</p:attrName>
                                        </p:attrNameLst>
                                      </p:cBhvr>
                                      <p:to>
                                        <p:strVal val="visible"/>
                                      </p:to>
                                    </p:set>
                                    <p:animEffect transition="in" filter="fade">
                                      <p:cBhvr>
                                        <p:cTn id="15" dur="500"/>
                                        <p:tgtEl>
                                          <p:spTgt spid="181">
                                            <p:txEl>
                                              <p:pRg st="0" end="0"/>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81">
                                            <p:txEl>
                                              <p:pRg st="1" end="1"/>
                                            </p:txEl>
                                          </p:spTgt>
                                        </p:tgtEl>
                                        <p:attrNameLst>
                                          <p:attrName>style.visibility</p:attrName>
                                        </p:attrNameLst>
                                      </p:cBhvr>
                                      <p:to>
                                        <p:strVal val="visible"/>
                                      </p:to>
                                    </p:set>
                                    <p:animEffect transition="in" filter="fade">
                                      <p:cBhvr>
                                        <p:cTn id="19" dur="500"/>
                                        <p:tgtEl>
                                          <p:spTgt spid="181">
                                            <p:txEl>
                                              <p:pRg st="1" end="1"/>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81">
                                            <p:txEl>
                                              <p:pRg st="2" end="2"/>
                                            </p:txEl>
                                          </p:spTgt>
                                        </p:tgtEl>
                                        <p:attrNameLst>
                                          <p:attrName>style.visibility</p:attrName>
                                        </p:attrNameLst>
                                      </p:cBhvr>
                                      <p:to>
                                        <p:strVal val="visible"/>
                                      </p:to>
                                    </p:set>
                                    <p:animEffect transition="in" filter="fade">
                                      <p:cBhvr>
                                        <p:cTn id="23" dur="500"/>
                                        <p:tgtEl>
                                          <p:spTgt spid="181">
                                            <p:txEl>
                                              <p:pRg st="2" end="2"/>
                                            </p:tx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81">
                                            <p:txEl>
                                              <p:pRg st="3" end="3"/>
                                            </p:txEl>
                                          </p:spTgt>
                                        </p:tgtEl>
                                        <p:attrNameLst>
                                          <p:attrName>style.visibility</p:attrName>
                                        </p:attrNameLst>
                                      </p:cBhvr>
                                      <p:to>
                                        <p:strVal val="visible"/>
                                      </p:to>
                                    </p:set>
                                    <p:animEffect transition="in" filter="fade">
                                      <p:cBhvr>
                                        <p:cTn id="27" dur="500"/>
                                        <p:tgtEl>
                                          <p:spTgt spid="181">
                                            <p:txEl>
                                              <p:pRg st="3" end="3"/>
                                            </p:txEl>
                                          </p:spTgt>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81">
                                            <p:txEl>
                                              <p:pRg st="4" end="4"/>
                                            </p:txEl>
                                          </p:spTgt>
                                        </p:tgtEl>
                                        <p:attrNameLst>
                                          <p:attrName>style.visibility</p:attrName>
                                        </p:attrNameLst>
                                      </p:cBhvr>
                                      <p:to>
                                        <p:strVal val="visible"/>
                                      </p:to>
                                    </p:set>
                                    <p:animEffect transition="in" filter="fade">
                                      <p:cBhvr>
                                        <p:cTn id="31" dur="500"/>
                                        <p:tgtEl>
                                          <p:spTgt spid="181">
                                            <p:txEl>
                                              <p:pRg st="4" end="4"/>
                                            </p:txEl>
                                          </p:spTgt>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81">
                                            <p:txEl>
                                              <p:pRg st="5" end="5"/>
                                            </p:txEl>
                                          </p:spTgt>
                                        </p:tgtEl>
                                        <p:attrNameLst>
                                          <p:attrName>style.visibility</p:attrName>
                                        </p:attrNameLst>
                                      </p:cBhvr>
                                      <p:to>
                                        <p:strVal val="visible"/>
                                      </p:to>
                                    </p:set>
                                    <p:animEffect transition="in" filter="fade">
                                      <p:cBhvr>
                                        <p:cTn id="35" dur="500"/>
                                        <p:tgtEl>
                                          <p:spTgt spid="181">
                                            <p:txEl>
                                              <p:pRg st="5" end="5"/>
                                            </p:txEl>
                                          </p:spTgt>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81">
                                            <p:txEl>
                                              <p:pRg st="6" end="6"/>
                                            </p:txEl>
                                          </p:spTgt>
                                        </p:tgtEl>
                                        <p:attrNameLst>
                                          <p:attrName>style.visibility</p:attrName>
                                        </p:attrNameLst>
                                      </p:cBhvr>
                                      <p:to>
                                        <p:strVal val="visible"/>
                                      </p:to>
                                    </p:set>
                                    <p:animEffect transition="in" filter="fade">
                                      <p:cBhvr>
                                        <p:cTn id="39" dur="500"/>
                                        <p:tgtEl>
                                          <p:spTgt spid="181">
                                            <p:txEl>
                                              <p:pRg st="6" end="6"/>
                                            </p:txEl>
                                          </p:spTgt>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81">
                                            <p:txEl>
                                              <p:pRg st="7" end="7"/>
                                            </p:txEl>
                                          </p:spTgt>
                                        </p:tgtEl>
                                        <p:attrNameLst>
                                          <p:attrName>style.visibility</p:attrName>
                                        </p:attrNameLst>
                                      </p:cBhvr>
                                      <p:to>
                                        <p:strVal val="visible"/>
                                      </p:to>
                                    </p:set>
                                    <p:animEffect transition="in" filter="fade">
                                      <p:cBhvr>
                                        <p:cTn id="43" dur="500"/>
                                        <p:tgtEl>
                                          <p:spTgt spid="181">
                                            <p:txEl>
                                              <p:pRg st="7" end="7"/>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81">
                                            <p:txEl>
                                              <p:pRg st="8" end="8"/>
                                            </p:txEl>
                                          </p:spTgt>
                                        </p:tgtEl>
                                        <p:attrNameLst>
                                          <p:attrName>style.visibility</p:attrName>
                                        </p:attrNameLst>
                                      </p:cBhvr>
                                      <p:to>
                                        <p:strVal val="visible"/>
                                      </p:to>
                                    </p:set>
                                    <p:animEffect transition="in" filter="fade">
                                      <p:cBhvr>
                                        <p:cTn id="47" dur="500"/>
                                        <p:tgtEl>
                                          <p:spTgt spid="18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uiExpand="1" build="p"/>
      <p:bldP spid="183" grpId="0"/>
      <p:bldP spid="1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Shape 192"/>
          <p:cNvSpPr txBox="1"/>
          <p:nvPr/>
        </p:nvSpPr>
        <p:spPr>
          <a:xfrm>
            <a:off x="304800" y="4131133"/>
            <a:ext cx="838199" cy="101566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6000" b="1" i="0" u="none" strike="noStrike" cap="none" dirty="0">
                <a:solidFill>
                  <a:srgbClr val="FF0000"/>
                </a:solidFill>
                <a:latin typeface="Arial"/>
                <a:ea typeface="Arial"/>
                <a:cs typeface="Arial"/>
                <a:sym typeface="Arial"/>
              </a:rPr>
              <a:t>A</a:t>
            </a:r>
          </a:p>
        </p:txBody>
      </p:sp>
      <p:sp>
        <p:nvSpPr>
          <p:cNvPr id="193" name="Shape 193"/>
          <p:cNvSpPr txBox="1"/>
          <p:nvPr/>
        </p:nvSpPr>
        <p:spPr>
          <a:xfrm>
            <a:off x="7696200" y="1102183"/>
            <a:ext cx="838199" cy="101566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6000" b="1" dirty="0">
                <a:solidFill>
                  <a:srgbClr val="FF0000"/>
                </a:solidFill>
                <a:latin typeface="Arial"/>
                <a:ea typeface="Arial"/>
                <a:cs typeface="Arial"/>
                <a:sym typeface="Arial"/>
              </a:rPr>
              <a:t>B</a:t>
            </a:r>
          </a:p>
        </p:txBody>
      </p:sp>
      <p:cxnSp>
        <p:nvCxnSpPr>
          <p:cNvPr id="194" name="Shape 194"/>
          <p:cNvCxnSpPr/>
          <p:nvPr/>
        </p:nvCxnSpPr>
        <p:spPr>
          <a:xfrm rot="10800000" flipH="1">
            <a:off x="1066800" y="1730826"/>
            <a:ext cx="6705599" cy="2571749"/>
          </a:xfrm>
          <a:prstGeom prst="straightConnector1">
            <a:avLst/>
          </a:prstGeom>
          <a:noFill/>
          <a:ln w="38100" cap="flat" cmpd="sng">
            <a:solidFill>
              <a:srgbClr val="FF0000"/>
            </a:solidFill>
            <a:prstDash val="dash"/>
            <a:round/>
            <a:headEnd type="none" w="med" len="med"/>
            <a:tailEnd type="none" w="med" len="med"/>
          </a:ln>
        </p:spPr>
      </p:cxnSp>
      <p:sp>
        <p:nvSpPr>
          <p:cNvPr id="195" name="Shape 195"/>
          <p:cNvSpPr txBox="1"/>
          <p:nvPr/>
        </p:nvSpPr>
        <p:spPr>
          <a:xfrm>
            <a:off x="-70758" y="4022434"/>
            <a:ext cx="1219199" cy="5847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b="1" dirty="0">
                <a:solidFill>
                  <a:srgbClr val="002F5F"/>
                </a:solidFill>
                <a:effectLst>
                  <a:outerShdw blurRad="38100" dist="38100" dir="2700000" algn="tl">
                    <a:srgbClr val="000000">
                      <a:alpha val="43137"/>
                    </a:srgbClr>
                  </a:outerShdw>
                </a:effectLst>
                <a:latin typeface="Arial"/>
                <a:ea typeface="Arial"/>
                <a:cs typeface="Arial"/>
                <a:sym typeface="Arial"/>
              </a:rPr>
              <a:t>Now</a:t>
            </a:r>
          </a:p>
        </p:txBody>
      </p:sp>
      <p:sp>
        <p:nvSpPr>
          <p:cNvPr id="196" name="Shape 196"/>
          <p:cNvSpPr txBox="1"/>
          <p:nvPr/>
        </p:nvSpPr>
        <p:spPr>
          <a:xfrm>
            <a:off x="7696200" y="1181266"/>
            <a:ext cx="1447800" cy="58477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b="1" dirty="0">
                <a:solidFill>
                  <a:srgbClr val="002F5F"/>
                </a:solidFill>
                <a:effectLst>
                  <a:outerShdw blurRad="38100" dist="38100" dir="2700000" algn="tl">
                    <a:srgbClr val="000000">
                      <a:alpha val="43137"/>
                    </a:srgbClr>
                  </a:outerShdw>
                </a:effectLst>
                <a:latin typeface="Arial"/>
                <a:ea typeface="Arial"/>
                <a:cs typeface="Arial"/>
                <a:sym typeface="Arial"/>
              </a:rPr>
              <a:t>Future</a:t>
            </a:r>
          </a:p>
        </p:txBody>
      </p:sp>
      <p:cxnSp>
        <p:nvCxnSpPr>
          <p:cNvPr id="197" name="Shape 197"/>
          <p:cNvCxnSpPr/>
          <p:nvPr/>
        </p:nvCxnSpPr>
        <p:spPr>
          <a:xfrm rot="10800000" flipH="1">
            <a:off x="1066800" y="3388175"/>
            <a:ext cx="1676399" cy="914400"/>
          </a:xfrm>
          <a:prstGeom prst="straightConnector1">
            <a:avLst/>
          </a:prstGeom>
          <a:noFill/>
          <a:ln w="44450" cap="flat" cmpd="sng">
            <a:solidFill>
              <a:srgbClr val="00B0F0"/>
            </a:solidFill>
            <a:prstDash val="solid"/>
            <a:round/>
            <a:headEnd type="none" w="med" len="med"/>
            <a:tailEnd type="stealth" w="lg" len="lg"/>
          </a:ln>
        </p:spPr>
      </p:cxnSp>
      <p:cxnSp>
        <p:nvCxnSpPr>
          <p:cNvPr id="198" name="Shape 198"/>
          <p:cNvCxnSpPr/>
          <p:nvPr/>
        </p:nvCxnSpPr>
        <p:spPr>
          <a:xfrm rot="10800000" flipH="1">
            <a:off x="2743200" y="3045276"/>
            <a:ext cx="2209799" cy="342899"/>
          </a:xfrm>
          <a:prstGeom prst="straightConnector1">
            <a:avLst/>
          </a:prstGeom>
          <a:noFill/>
          <a:ln w="44450" cap="flat" cmpd="sng">
            <a:solidFill>
              <a:srgbClr val="00B0F0"/>
            </a:solidFill>
            <a:prstDash val="solid"/>
            <a:round/>
            <a:headEnd type="none" w="med" len="med"/>
            <a:tailEnd type="stealth" w="lg" len="lg"/>
          </a:ln>
        </p:spPr>
      </p:cxnSp>
      <p:cxnSp>
        <p:nvCxnSpPr>
          <p:cNvPr id="199" name="Shape 199"/>
          <p:cNvCxnSpPr/>
          <p:nvPr/>
        </p:nvCxnSpPr>
        <p:spPr>
          <a:xfrm rot="10800000" flipH="1">
            <a:off x="4953000" y="2473775"/>
            <a:ext cx="1600199" cy="571500"/>
          </a:xfrm>
          <a:prstGeom prst="straightConnector1">
            <a:avLst/>
          </a:prstGeom>
          <a:noFill/>
          <a:ln w="44450" cap="flat" cmpd="sng">
            <a:solidFill>
              <a:srgbClr val="00B0F0"/>
            </a:solidFill>
            <a:prstDash val="solid"/>
            <a:round/>
            <a:headEnd type="none" w="med" len="med"/>
            <a:tailEnd type="stealth" w="lg" len="lg"/>
          </a:ln>
        </p:spPr>
      </p:cxnSp>
      <p:cxnSp>
        <p:nvCxnSpPr>
          <p:cNvPr id="200" name="Shape 200"/>
          <p:cNvCxnSpPr/>
          <p:nvPr/>
        </p:nvCxnSpPr>
        <p:spPr>
          <a:xfrm rot="10800000" flipH="1">
            <a:off x="6553200" y="1787976"/>
            <a:ext cx="1219199" cy="685799"/>
          </a:xfrm>
          <a:prstGeom prst="straightConnector1">
            <a:avLst/>
          </a:prstGeom>
          <a:noFill/>
          <a:ln w="44450" cap="flat" cmpd="sng">
            <a:solidFill>
              <a:srgbClr val="00B0F0"/>
            </a:solidFill>
            <a:prstDash val="solid"/>
            <a:round/>
            <a:headEnd type="none" w="med" len="med"/>
            <a:tailEnd type="stealth" w="lg" len="lg"/>
          </a:ln>
        </p:spPr>
      </p:cxnSp>
      <p:cxnSp>
        <p:nvCxnSpPr>
          <p:cNvPr id="201" name="Shape 201"/>
          <p:cNvCxnSpPr/>
          <p:nvPr/>
        </p:nvCxnSpPr>
        <p:spPr>
          <a:xfrm rot="10800000" flipH="1">
            <a:off x="1066800" y="4112512"/>
            <a:ext cx="1219199" cy="202309"/>
          </a:xfrm>
          <a:prstGeom prst="straightConnector1">
            <a:avLst/>
          </a:prstGeom>
          <a:noFill/>
          <a:ln w="44450" cap="flat" cmpd="sng">
            <a:solidFill>
              <a:srgbClr val="00B050"/>
            </a:solidFill>
            <a:prstDash val="solid"/>
            <a:round/>
            <a:headEnd type="none" w="med" len="med"/>
            <a:tailEnd type="stealth" w="lg" len="lg"/>
          </a:ln>
        </p:spPr>
      </p:cxnSp>
      <p:cxnSp>
        <p:nvCxnSpPr>
          <p:cNvPr id="202" name="Shape 202"/>
          <p:cNvCxnSpPr/>
          <p:nvPr/>
        </p:nvCxnSpPr>
        <p:spPr>
          <a:xfrm rot="10800000" flipH="1">
            <a:off x="2182586" y="3724701"/>
            <a:ext cx="1164770" cy="371482"/>
          </a:xfrm>
          <a:prstGeom prst="straightConnector1">
            <a:avLst/>
          </a:prstGeom>
          <a:noFill/>
          <a:ln w="44450" cap="flat" cmpd="sng">
            <a:solidFill>
              <a:srgbClr val="00B050"/>
            </a:solidFill>
            <a:prstDash val="solid"/>
            <a:round/>
            <a:headEnd type="none" w="med" len="med"/>
            <a:tailEnd type="stealth" w="lg" len="lg"/>
          </a:ln>
        </p:spPr>
      </p:cxnSp>
      <p:cxnSp>
        <p:nvCxnSpPr>
          <p:cNvPr id="203" name="Shape 203"/>
          <p:cNvCxnSpPr/>
          <p:nvPr/>
        </p:nvCxnSpPr>
        <p:spPr>
          <a:xfrm rot="10800000" flipH="1">
            <a:off x="3276600" y="3045275"/>
            <a:ext cx="1066799" cy="755076"/>
          </a:xfrm>
          <a:prstGeom prst="straightConnector1">
            <a:avLst/>
          </a:prstGeom>
          <a:noFill/>
          <a:ln w="44450" cap="flat" cmpd="sng">
            <a:solidFill>
              <a:srgbClr val="00B050"/>
            </a:solidFill>
            <a:prstDash val="solid"/>
            <a:round/>
            <a:headEnd type="none" w="med" len="med"/>
            <a:tailEnd type="stealth" w="lg" len="lg"/>
          </a:ln>
        </p:spPr>
      </p:cxnSp>
      <p:cxnSp>
        <p:nvCxnSpPr>
          <p:cNvPr id="204" name="Shape 204"/>
          <p:cNvCxnSpPr/>
          <p:nvPr/>
        </p:nvCxnSpPr>
        <p:spPr>
          <a:xfrm rot="10800000" flipH="1">
            <a:off x="4343400" y="2388051"/>
            <a:ext cx="1066799" cy="705070"/>
          </a:xfrm>
          <a:prstGeom prst="straightConnector1">
            <a:avLst/>
          </a:prstGeom>
          <a:noFill/>
          <a:ln w="44450" cap="flat" cmpd="sng">
            <a:solidFill>
              <a:srgbClr val="00B050"/>
            </a:solidFill>
            <a:prstDash val="solid"/>
            <a:round/>
            <a:headEnd type="none" w="med" len="med"/>
            <a:tailEnd type="stealth" w="lg" len="lg"/>
          </a:ln>
        </p:spPr>
      </p:cxnSp>
      <p:cxnSp>
        <p:nvCxnSpPr>
          <p:cNvPr id="205" name="Shape 205"/>
          <p:cNvCxnSpPr/>
          <p:nvPr/>
        </p:nvCxnSpPr>
        <p:spPr>
          <a:xfrm rot="10800000" flipH="1">
            <a:off x="5410200" y="2045151"/>
            <a:ext cx="1295400" cy="342899"/>
          </a:xfrm>
          <a:prstGeom prst="straightConnector1">
            <a:avLst/>
          </a:prstGeom>
          <a:noFill/>
          <a:ln w="44450" cap="flat" cmpd="sng">
            <a:solidFill>
              <a:srgbClr val="00B050"/>
            </a:solidFill>
            <a:prstDash val="solid"/>
            <a:round/>
            <a:headEnd type="none" w="med" len="med"/>
            <a:tailEnd type="stealth" w="lg" len="lg"/>
          </a:ln>
        </p:spPr>
      </p:cxnSp>
      <p:cxnSp>
        <p:nvCxnSpPr>
          <p:cNvPr id="206" name="Shape 206"/>
          <p:cNvCxnSpPr/>
          <p:nvPr/>
        </p:nvCxnSpPr>
        <p:spPr>
          <a:xfrm rot="10800000" flipH="1">
            <a:off x="6629400" y="1787975"/>
            <a:ext cx="1143000" cy="257175"/>
          </a:xfrm>
          <a:prstGeom prst="straightConnector1">
            <a:avLst/>
          </a:prstGeom>
          <a:noFill/>
          <a:ln w="44450" cap="flat" cmpd="sng">
            <a:solidFill>
              <a:srgbClr val="00B050"/>
            </a:solidFill>
            <a:prstDash val="solid"/>
            <a:round/>
            <a:headEnd type="none" w="med" len="med"/>
            <a:tailEnd type="stealth" w="lg" len="lg"/>
          </a:ln>
        </p:spPr>
      </p:cxnSp>
      <p:cxnSp>
        <p:nvCxnSpPr>
          <p:cNvPr id="207" name="Shape 207"/>
          <p:cNvCxnSpPr/>
          <p:nvPr/>
        </p:nvCxnSpPr>
        <p:spPr>
          <a:xfrm rot="10800000" flipH="1">
            <a:off x="1066800" y="3159575"/>
            <a:ext cx="1828800" cy="1085850"/>
          </a:xfrm>
          <a:prstGeom prst="straightConnector1">
            <a:avLst/>
          </a:prstGeom>
          <a:noFill/>
          <a:ln w="44450" cap="flat" cmpd="sng">
            <a:solidFill>
              <a:srgbClr val="7030A0"/>
            </a:solidFill>
            <a:prstDash val="solid"/>
            <a:round/>
            <a:headEnd type="none" w="med" len="med"/>
            <a:tailEnd type="stealth" w="lg" len="lg"/>
          </a:ln>
        </p:spPr>
      </p:cxnSp>
      <p:cxnSp>
        <p:nvCxnSpPr>
          <p:cNvPr id="208" name="Shape 208"/>
          <p:cNvCxnSpPr/>
          <p:nvPr/>
        </p:nvCxnSpPr>
        <p:spPr>
          <a:xfrm rot="10800000" flipH="1">
            <a:off x="2819400" y="2873825"/>
            <a:ext cx="1600199" cy="285750"/>
          </a:xfrm>
          <a:prstGeom prst="straightConnector1">
            <a:avLst/>
          </a:prstGeom>
          <a:noFill/>
          <a:ln w="44450" cap="flat" cmpd="sng">
            <a:solidFill>
              <a:srgbClr val="7030A0"/>
            </a:solidFill>
            <a:prstDash val="solid"/>
            <a:round/>
            <a:headEnd type="none" w="med" len="med"/>
            <a:tailEnd type="stealth" w="lg" len="lg"/>
          </a:ln>
        </p:spPr>
      </p:cxnSp>
      <p:cxnSp>
        <p:nvCxnSpPr>
          <p:cNvPr id="209" name="Shape 209"/>
          <p:cNvCxnSpPr/>
          <p:nvPr/>
        </p:nvCxnSpPr>
        <p:spPr>
          <a:xfrm rot="10800000" flipH="1">
            <a:off x="4419600" y="2588076"/>
            <a:ext cx="1447800" cy="266809"/>
          </a:xfrm>
          <a:prstGeom prst="straightConnector1">
            <a:avLst/>
          </a:prstGeom>
          <a:noFill/>
          <a:ln w="44450" cap="flat" cmpd="sng">
            <a:solidFill>
              <a:srgbClr val="7030A0"/>
            </a:solidFill>
            <a:prstDash val="solid"/>
            <a:round/>
            <a:headEnd type="none" w="med" len="med"/>
            <a:tailEnd type="stealth" w="lg" len="lg"/>
          </a:ln>
        </p:spPr>
      </p:cxnSp>
      <p:cxnSp>
        <p:nvCxnSpPr>
          <p:cNvPr id="210" name="Shape 210"/>
          <p:cNvCxnSpPr/>
          <p:nvPr/>
        </p:nvCxnSpPr>
        <p:spPr>
          <a:xfrm rot="10800000" flipH="1">
            <a:off x="5715000" y="2188026"/>
            <a:ext cx="914400" cy="400049"/>
          </a:xfrm>
          <a:prstGeom prst="straightConnector1">
            <a:avLst/>
          </a:prstGeom>
          <a:noFill/>
          <a:ln w="44450" cap="flat" cmpd="sng">
            <a:solidFill>
              <a:srgbClr val="7030A0"/>
            </a:solidFill>
            <a:prstDash val="solid"/>
            <a:round/>
            <a:headEnd type="none" w="med" len="med"/>
            <a:tailEnd type="stealth" w="lg" len="lg"/>
          </a:ln>
        </p:spPr>
      </p:cxnSp>
      <p:cxnSp>
        <p:nvCxnSpPr>
          <p:cNvPr id="211" name="Shape 211"/>
          <p:cNvCxnSpPr/>
          <p:nvPr/>
        </p:nvCxnSpPr>
        <p:spPr>
          <a:xfrm rot="10800000" flipH="1">
            <a:off x="6629400" y="1730825"/>
            <a:ext cx="1143000" cy="457200"/>
          </a:xfrm>
          <a:prstGeom prst="straightConnector1">
            <a:avLst/>
          </a:prstGeom>
          <a:noFill/>
          <a:ln w="44450" cap="flat" cmpd="sng">
            <a:solidFill>
              <a:srgbClr val="7030A0"/>
            </a:solidFill>
            <a:prstDash val="solid"/>
            <a:round/>
            <a:headEnd type="none" w="med" len="med"/>
            <a:tailEnd type="stealth" w="lg" len="lg"/>
          </a:ln>
        </p:spPr>
      </p:cxnSp>
      <p:sp>
        <p:nvSpPr>
          <p:cNvPr id="212" name="Shape 212"/>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4</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8842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2"/>
                                        </p:tgtEl>
                                      </p:cBhvr>
                                    </p:animEffect>
                                    <p:set>
                                      <p:cBhvr>
                                        <p:cTn id="7" dur="1" fill="hold">
                                          <p:stCondLst>
                                            <p:cond delay="500"/>
                                          </p:stCondLst>
                                        </p:cTn>
                                        <p:tgtEl>
                                          <p:spTgt spid="19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5"/>
                                        </p:tgtEl>
                                        <p:attrNameLst>
                                          <p:attrName>style.visibility</p:attrName>
                                        </p:attrNameLst>
                                      </p:cBhvr>
                                      <p:to>
                                        <p:strVal val="visible"/>
                                      </p:to>
                                    </p:set>
                                    <p:animEffect transition="in" filter="fade">
                                      <p:cBhvr>
                                        <p:cTn id="10" dur="2000"/>
                                        <p:tgtEl>
                                          <p:spTgt spid="195"/>
                                        </p:tgtEl>
                                      </p:cBhvr>
                                    </p:animEffect>
                                  </p:childTnLst>
                                </p:cTn>
                              </p:par>
                              <p:par>
                                <p:cTn id="11" presetID="10" presetClass="exit" presetSubtype="0" fill="hold" nodeType="withEffect">
                                  <p:stCondLst>
                                    <p:cond delay="0"/>
                                  </p:stCondLst>
                                  <p:childTnLst>
                                    <p:animEffect transition="out" filter="fade">
                                      <p:cBhvr>
                                        <p:cTn id="12" dur="500"/>
                                        <p:tgtEl>
                                          <p:spTgt spid="193"/>
                                        </p:tgtEl>
                                      </p:cBhvr>
                                    </p:animEffect>
                                    <p:set>
                                      <p:cBhvr>
                                        <p:cTn id="13" dur="1" fill="hold">
                                          <p:stCondLst>
                                            <p:cond delay="500"/>
                                          </p:stCondLst>
                                        </p:cTn>
                                        <p:tgtEl>
                                          <p:spTgt spid="193"/>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96"/>
                                        </p:tgtEl>
                                        <p:attrNameLst>
                                          <p:attrName>style.visibility</p:attrName>
                                        </p:attrNameLst>
                                      </p:cBhvr>
                                      <p:to>
                                        <p:strVal val="visible"/>
                                      </p:to>
                                    </p:set>
                                    <p:animEffect transition="in" filter="fade">
                                      <p:cBhvr>
                                        <p:cTn id="16" dur="2000"/>
                                        <p:tgtEl>
                                          <p:spTgt spid="196"/>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97"/>
                                        </p:tgtEl>
                                        <p:attrNameLst>
                                          <p:attrName>style.visibility</p:attrName>
                                        </p:attrNameLst>
                                      </p:cBhvr>
                                      <p:to>
                                        <p:strVal val="visible"/>
                                      </p:to>
                                    </p:set>
                                    <p:animEffect transition="in" filter="fade">
                                      <p:cBhvr>
                                        <p:cTn id="20" dur="500"/>
                                        <p:tgtEl>
                                          <p:spTgt spid="197"/>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198"/>
                                        </p:tgtEl>
                                        <p:attrNameLst>
                                          <p:attrName>style.visibility</p:attrName>
                                        </p:attrNameLst>
                                      </p:cBhvr>
                                      <p:to>
                                        <p:strVal val="visible"/>
                                      </p:to>
                                    </p:set>
                                    <p:animEffect transition="in" filter="fade">
                                      <p:cBhvr>
                                        <p:cTn id="24" dur="500"/>
                                        <p:tgtEl>
                                          <p:spTgt spid="198"/>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199"/>
                                        </p:tgtEl>
                                        <p:attrNameLst>
                                          <p:attrName>style.visibility</p:attrName>
                                        </p:attrNameLst>
                                      </p:cBhvr>
                                      <p:to>
                                        <p:strVal val="visible"/>
                                      </p:to>
                                    </p:set>
                                    <p:animEffect transition="in" filter="fade">
                                      <p:cBhvr>
                                        <p:cTn id="28" dur="500"/>
                                        <p:tgtEl>
                                          <p:spTgt spid="199"/>
                                        </p:tgtEl>
                                      </p:cBhvr>
                                    </p:animEffect>
                                  </p:childTnLst>
                                </p:cTn>
                              </p:par>
                            </p:childTnLst>
                          </p:cTn>
                        </p:par>
                        <p:par>
                          <p:cTn id="29" fill="hold">
                            <p:stCondLst>
                              <p:cond delay="3500"/>
                            </p:stCondLst>
                            <p:childTnLst>
                              <p:par>
                                <p:cTn id="30" presetID="10" presetClass="entr" presetSubtype="0" fill="hold" nodeType="afterEffect">
                                  <p:stCondLst>
                                    <p:cond delay="0"/>
                                  </p:stCondLst>
                                  <p:childTnLst>
                                    <p:set>
                                      <p:cBhvr>
                                        <p:cTn id="31" dur="1" fill="hold">
                                          <p:stCondLst>
                                            <p:cond delay="0"/>
                                          </p:stCondLst>
                                        </p:cTn>
                                        <p:tgtEl>
                                          <p:spTgt spid="200"/>
                                        </p:tgtEl>
                                        <p:attrNameLst>
                                          <p:attrName>style.visibility</p:attrName>
                                        </p:attrNameLst>
                                      </p:cBhvr>
                                      <p:to>
                                        <p:strVal val="visible"/>
                                      </p:to>
                                    </p:set>
                                    <p:animEffect transition="in" filter="fade">
                                      <p:cBhvr>
                                        <p:cTn id="32" dur="500"/>
                                        <p:tgtEl>
                                          <p:spTgt spid="200"/>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201"/>
                                        </p:tgtEl>
                                        <p:attrNameLst>
                                          <p:attrName>style.visibility</p:attrName>
                                        </p:attrNameLst>
                                      </p:cBhvr>
                                      <p:to>
                                        <p:strVal val="visible"/>
                                      </p:to>
                                    </p:set>
                                    <p:animEffect transition="in" filter="fade">
                                      <p:cBhvr>
                                        <p:cTn id="36" dur="500"/>
                                        <p:tgtEl>
                                          <p:spTgt spid="201"/>
                                        </p:tgtEl>
                                      </p:cBhvr>
                                    </p:animEffect>
                                  </p:childTnLst>
                                </p:cTn>
                              </p:par>
                            </p:childTnLst>
                          </p:cTn>
                        </p:par>
                        <p:par>
                          <p:cTn id="37" fill="hold">
                            <p:stCondLst>
                              <p:cond delay="4500"/>
                            </p:stCondLst>
                            <p:childTnLst>
                              <p:par>
                                <p:cTn id="38" presetID="10" presetClass="entr" presetSubtype="0" fill="hold" nodeType="afterEffect">
                                  <p:stCondLst>
                                    <p:cond delay="0"/>
                                  </p:stCondLst>
                                  <p:childTnLst>
                                    <p:set>
                                      <p:cBhvr>
                                        <p:cTn id="39" dur="1" fill="hold">
                                          <p:stCondLst>
                                            <p:cond delay="0"/>
                                          </p:stCondLst>
                                        </p:cTn>
                                        <p:tgtEl>
                                          <p:spTgt spid="202"/>
                                        </p:tgtEl>
                                        <p:attrNameLst>
                                          <p:attrName>style.visibility</p:attrName>
                                        </p:attrNameLst>
                                      </p:cBhvr>
                                      <p:to>
                                        <p:strVal val="visible"/>
                                      </p:to>
                                    </p:set>
                                    <p:animEffect transition="in" filter="fade">
                                      <p:cBhvr>
                                        <p:cTn id="40" dur="500"/>
                                        <p:tgtEl>
                                          <p:spTgt spid="202"/>
                                        </p:tgtEl>
                                      </p:cBhvr>
                                    </p:animEffect>
                                  </p:childTnLst>
                                </p:cTn>
                              </p:par>
                            </p:childTnLst>
                          </p:cTn>
                        </p:par>
                        <p:par>
                          <p:cTn id="41" fill="hold">
                            <p:stCondLst>
                              <p:cond delay="5000"/>
                            </p:stCondLst>
                            <p:childTnLst>
                              <p:par>
                                <p:cTn id="42" presetID="10" presetClass="entr" presetSubtype="0" fill="hold" nodeType="afterEffect">
                                  <p:stCondLst>
                                    <p:cond delay="0"/>
                                  </p:stCondLst>
                                  <p:childTnLst>
                                    <p:set>
                                      <p:cBhvr>
                                        <p:cTn id="43" dur="1" fill="hold">
                                          <p:stCondLst>
                                            <p:cond delay="0"/>
                                          </p:stCondLst>
                                        </p:cTn>
                                        <p:tgtEl>
                                          <p:spTgt spid="203"/>
                                        </p:tgtEl>
                                        <p:attrNameLst>
                                          <p:attrName>style.visibility</p:attrName>
                                        </p:attrNameLst>
                                      </p:cBhvr>
                                      <p:to>
                                        <p:strVal val="visible"/>
                                      </p:to>
                                    </p:set>
                                    <p:animEffect transition="in" filter="fade">
                                      <p:cBhvr>
                                        <p:cTn id="44" dur="500"/>
                                        <p:tgtEl>
                                          <p:spTgt spid="203"/>
                                        </p:tgtEl>
                                      </p:cBhvr>
                                    </p:animEffect>
                                  </p:childTnLst>
                                </p:cTn>
                              </p:par>
                            </p:childTnLst>
                          </p:cTn>
                        </p:par>
                        <p:par>
                          <p:cTn id="45" fill="hold">
                            <p:stCondLst>
                              <p:cond delay="5500"/>
                            </p:stCondLst>
                            <p:childTnLst>
                              <p:par>
                                <p:cTn id="46" presetID="10" presetClass="entr" presetSubtype="0" fill="hold" nodeType="afterEffect">
                                  <p:stCondLst>
                                    <p:cond delay="0"/>
                                  </p:stCondLst>
                                  <p:childTnLst>
                                    <p:set>
                                      <p:cBhvr>
                                        <p:cTn id="47" dur="1" fill="hold">
                                          <p:stCondLst>
                                            <p:cond delay="0"/>
                                          </p:stCondLst>
                                        </p:cTn>
                                        <p:tgtEl>
                                          <p:spTgt spid="204"/>
                                        </p:tgtEl>
                                        <p:attrNameLst>
                                          <p:attrName>style.visibility</p:attrName>
                                        </p:attrNameLst>
                                      </p:cBhvr>
                                      <p:to>
                                        <p:strVal val="visible"/>
                                      </p:to>
                                    </p:set>
                                    <p:animEffect transition="in" filter="fade">
                                      <p:cBhvr>
                                        <p:cTn id="48" dur="500"/>
                                        <p:tgtEl>
                                          <p:spTgt spid="204"/>
                                        </p:tgtEl>
                                      </p:cBhvr>
                                    </p:animEffect>
                                  </p:childTnLst>
                                </p:cTn>
                              </p:par>
                            </p:childTnLst>
                          </p:cTn>
                        </p:par>
                        <p:par>
                          <p:cTn id="49" fill="hold">
                            <p:stCondLst>
                              <p:cond delay="6000"/>
                            </p:stCondLst>
                            <p:childTnLst>
                              <p:par>
                                <p:cTn id="50" presetID="10" presetClass="entr" presetSubtype="0" fill="hold" nodeType="afterEffect">
                                  <p:stCondLst>
                                    <p:cond delay="0"/>
                                  </p:stCondLst>
                                  <p:childTnLst>
                                    <p:set>
                                      <p:cBhvr>
                                        <p:cTn id="51" dur="1" fill="hold">
                                          <p:stCondLst>
                                            <p:cond delay="0"/>
                                          </p:stCondLst>
                                        </p:cTn>
                                        <p:tgtEl>
                                          <p:spTgt spid="205"/>
                                        </p:tgtEl>
                                        <p:attrNameLst>
                                          <p:attrName>style.visibility</p:attrName>
                                        </p:attrNameLst>
                                      </p:cBhvr>
                                      <p:to>
                                        <p:strVal val="visible"/>
                                      </p:to>
                                    </p:set>
                                    <p:animEffect transition="in" filter="fade">
                                      <p:cBhvr>
                                        <p:cTn id="52" dur="500"/>
                                        <p:tgtEl>
                                          <p:spTgt spid="205"/>
                                        </p:tgtEl>
                                      </p:cBhvr>
                                    </p:animEffect>
                                  </p:childTnLst>
                                </p:cTn>
                              </p:par>
                            </p:childTnLst>
                          </p:cTn>
                        </p:par>
                        <p:par>
                          <p:cTn id="53" fill="hold">
                            <p:stCondLst>
                              <p:cond delay="6500"/>
                            </p:stCondLst>
                            <p:childTnLst>
                              <p:par>
                                <p:cTn id="54" presetID="10" presetClass="entr" presetSubtype="0" fill="hold" nodeType="afterEffect">
                                  <p:stCondLst>
                                    <p:cond delay="0"/>
                                  </p:stCondLst>
                                  <p:childTnLst>
                                    <p:set>
                                      <p:cBhvr>
                                        <p:cTn id="55" dur="1" fill="hold">
                                          <p:stCondLst>
                                            <p:cond delay="0"/>
                                          </p:stCondLst>
                                        </p:cTn>
                                        <p:tgtEl>
                                          <p:spTgt spid="206"/>
                                        </p:tgtEl>
                                        <p:attrNameLst>
                                          <p:attrName>style.visibility</p:attrName>
                                        </p:attrNameLst>
                                      </p:cBhvr>
                                      <p:to>
                                        <p:strVal val="visible"/>
                                      </p:to>
                                    </p:set>
                                    <p:animEffect transition="in" filter="fade">
                                      <p:cBhvr>
                                        <p:cTn id="56" dur="500"/>
                                        <p:tgtEl>
                                          <p:spTgt spid="206"/>
                                        </p:tgtEl>
                                      </p:cBhvr>
                                    </p:animEffect>
                                  </p:childTnLst>
                                </p:cTn>
                              </p:par>
                            </p:childTnLst>
                          </p:cTn>
                        </p:par>
                        <p:par>
                          <p:cTn id="57" fill="hold">
                            <p:stCondLst>
                              <p:cond delay="7000"/>
                            </p:stCondLst>
                            <p:childTnLst>
                              <p:par>
                                <p:cTn id="58" presetID="10" presetClass="entr" presetSubtype="0" fill="hold" nodeType="afterEffect">
                                  <p:stCondLst>
                                    <p:cond delay="0"/>
                                  </p:stCondLst>
                                  <p:childTnLst>
                                    <p:set>
                                      <p:cBhvr>
                                        <p:cTn id="59" dur="1" fill="hold">
                                          <p:stCondLst>
                                            <p:cond delay="0"/>
                                          </p:stCondLst>
                                        </p:cTn>
                                        <p:tgtEl>
                                          <p:spTgt spid="207"/>
                                        </p:tgtEl>
                                        <p:attrNameLst>
                                          <p:attrName>style.visibility</p:attrName>
                                        </p:attrNameLst>
                                      </p:cBhvr>
                                      <p:to>
                                        <p:strVal val="visible"/>
                                      </p:to>
                                    </p:set>
                                    <p:animEffect transition="in" filter="fade">
                                      <p:cBhvr>
                                        <p:cTn id="60" dur="500"/>
                                        <p:tgtEl>
                                          <p:spTgt spid="207"/>
                                        </p:tgtEl>
                                      </p:cBhvr>
                                    </p:animEffect>
                                  </p:childTnLst>
                                </p:cTn>
                              </p:par>
                            </p:childTnLst>
                          </p:cTn>
                        </p:par>
                        <p:par>
                          <p:cTn id="61" fill="hold">
                            <p:stCondLst>
                              <p:cond delay="7500"/>
                            </p:stCondLst>
                            <p:childTnLst>
                              <p:par>
                                <p:cTn id="62" presetID="10" presetClass="entr" presetSubtype="0" fill="hold" nodeType="afterEffect">
                                  <p:stCondLst>
                                    <p:cond delay="0"/>
                                  </p:stCondLst>
                                  <p:childTnLst>
                                    <p:set>
                                      <p:cBhvr>
                                        <p:cTn id="63" dur="1" fill="hold">
                                          <p:stCondLst>
                                            <p:cond delay="0"/>
                                          </p:stCondLst>
                                        </p:cTn>
                                        <p:tgtEl>
                                          <p:spTgt spid="208"/>
                                        </p:tgtEl>
                                        <p:attrNameLst>
                                          <p:attrName>style.visibility</p:attrName>
                                        </p:attrNameLst>
                                      </p:cBhvr>
                                      <p:to>
                                        <p:strVal val="visible"/>
                                      </p:to>
                                    </p:set>
                                    <p:animEffect transition="in" filter="fade">
                                      <p:cBhvr>
                                        <p:cTn id="64" dur="500"/>
                                        <p:tgtEl>
                                          <p:spTgt spid="208"/>
                                        </p:tgtEl>
                                      </p:cBhvr>
                                    </p:animEffect>
                                  </p:childTnLst>
                                </p:cTn>
                              </p:par>
                            </p:childTnLst>
                          </p:cTn>
                        </p:par>
                        <p:par>
                          <p:cTn id="65" fill="hold">
                            <p:stCondLst>
                              <p:cond delay="8000"/>
                            </p:stCondLst>
                            <p:childTnLst>
                              <p:par>
                                <p:cTn id="66" presetID="10" presetClass="entr" presetSubtype="0" fill="hold" nodeType="afterEffect">
                                  <p:stCondLst>
                                    <p:cond delay="0"/>
                                  </p:stCondLst>
                                  <p:childTnLst>
                                    <p:set>
                                      <p:cBhvr>
                                        <p:cTn id="67" dur="1" fill="hold">
                                          <p:stCondLst>
                                            <p:cond delay="0"/>
                                          </p:stCondLst>
                                        </p:cTn>
                                        <p:tgtEl>
                                          <p:spTgt spid="209"/>
                                        </p:tgtEl>
                                        <p:attrNameLst>
                                          <p:attrName>style.visibility</p:attrName>
                                        </p:attrNameLst>
                                      </p:cBhvr>
                                      <p:to>
                                        <p:strVal val="visible"/>
                                      </p:to>
                                    </p:set>
                                    <p:animEffect transition="in" filter="fade">
                                      <p:cBhvr>
                                        <p:cTn id="68" dur="500"/>
                                        <p:tgtEl>
                                          <p:spTgt spid="209"/>
                                        </p:tgtEl>
                                      </p:cBhvr>
                                    </p:animEffect>
                                  </p:childTnLst>
                                </p:cTn>
                              </p:par>
                            </p:childTnLst>
                          </p:cTn>
                        </p:par>
                        <p:par>
                          <p:cTn id="69" fill="hold">
                            <p:stCondLst>
                              <p:cond delay="8500"/>
                            </p:stCondLst>
                            <p:childTnLst>
                              <p:par>
                                <p:cTn id="70" presetID="10" presetClass="entr" presetSubtype="0" fill="hold" nodeType="afterEffect">
                                  <p:stCondLst>
                                    <p:cond delay="0"/>
                                  </p:stCondLst>
                                  <p:childTnLst>
                                    <p:set>
                                      <p:cBhvr>
                                        <p:cTn id="71" dur="1" fill="hold">
                                          <p:stCondLst>
                                            <p:cond delay="0"/>
                                          </p:stCondLst>
                                        </p:cTn>
                                        <p:tgtEl>
                                          <p:spTgt spid="210"/>
                                        </p:tgtEl>
                                        <p:attrNameLst>
                                          <p:attrName>style.visibility</p:attrName>
                                        </p:attrNameLst>
                                      </p:cBhvr>
                                      <p:to>
                                        <p:strVal val="visible"/>
                                      </p:to>
                                    </p:set>
                                    <p:animEffect transition="in" filter="fade">
                                      <p:cBhvr>
                                        <p:cTn id="72" dur="500"/>
                                        <p:tgtEl>
                                          <p:spTgt spid="210"/>
                                        </p:tgtEl>
                                      </p:cBhvr>
                                    </p:animEffect>
                                  </p:childTnLst>
                                </p:cTn>
                              </p:par>
                            </p:childTnLst>
                          </p:cTn>
                        </p:par>
                        <p:par>
                          <p:cTn id="73" fill="hold">
                            <p:stCondLst>
                              <p:cond delay="9000"/>
                            </p:stCondLst>
                            <p:childTnLst>
                              <p:par>
                                <p:cTn id="74" presetID="10" presetClass="entr" presetSubtype="0" fill="hold" nodeType="afterEffect">
                                  <p:stCondLst>
                                    <p:cond delay="0"/>
                                  </p:stCondLst>
                                  <p:childTnLst>
                                    <p:set>
                                      <p:cBhvr>
                                        <p:cTn id="75" dur="1" fill="hold">
                                          <p:stCondLst>
                                            <p:cond delay="0"/>
                                          </p:stCondLst>
                                        </p:cTn>
                                        <p:tgtEl>
                                          <p:spTgt spid="211"/>
                                        </p:tgtEl>
                                        <p:attrNameLst>
                                          <p:attrName>style.visibility</p:attrName>
                                        </p:attrNameLst>
                                      </p:cBhvr>
                                      <p:to>
                                        <p:strVal val="visible"/>
                                      </p:to>
                                    </p:set>
                                    <p:animEffect transition="in" filter="fade">
                                      <p:cBhvr>
                                        <p:cTn id="76"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p:nvPr/>
        </p:nvSpPr>
        <p:spPr>
          <a:xfrm>
            <a:off x="1387815" y="775379"/>
            <a:ext cx="6400799" cy="353943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800" dirty="0">
                <a:solidFill>
                  <a:schemeClr val="lt1"/>
                </a:solidFill>
                <a:latin typeface="Arial"/>
                <a:ea typeface="Arial"/>
                <a:cs typeface="Arial"/>
                <a:sym typeface="Arial"/>
              </a:rPr>
              <a:t>If you want to go fast, go alone. If you want to go far, go together.”</a:t>
            </a:r>
          </a:p>
          <a:p>
            <a:pPr marL="0" marR="0" lvl="0" indent="0" algn="l" rtl="0">
              <a:spcBef>
                <a:spcPts val="0"/>
              </a:spcBef>
              <a:spcAft>
                <a:spcPts val="0"/>
              </a:spcAft>
              <a:buNone/>
            </a:pPr>
            <a:endParaRPr sz="4800" dirty="0">
              <a:solidFill>
                <a:schemeClr val="lt1"/>
              </a:solidFill>
              <a:latin typeface="Arial"/>
              <a:ea typeface="Arial"/>
              <a:cs typeface="Arial"/>
              <a:sym typeface="Arial"/>
            </a:endParaRPr>
          </a:p>
          <a:p>
            <a:pPr marL="0" marR="0" lvl="0" indent="0" algn="r" rtl="0">
              <a:spcBef>
                <a:spcPts val="0"/>
              </a:spcBef>
              <a:spcAft>
                <a:spcPts val="0"/>
              </a:spcAft>
              <a:buSzPct val="25000"/>
              <a:buNone/>
            </a:pPr>
            <a:r>
              <a:rPr lang="en-US" sz="3200" i="1" dirty="0">
                <a:solidFill>
                  <a:schemeClr val="lt1"/>
                </a:solidFill>
                <a:latin typeface="Arial"/>
                <a:ea typeface="Arial"/>
                <a:cs typeface="Arial"/>
                <a:sym typeface="Arial"/>
              </a:rPr>
              <a:t>~ African proverb </a:t>
            </a:r>
          </a:p>
        </p:txBody>
      </p:sp>
    </p:spTree>
    <p:extLst>
      <p:ext uri="{BB962C8B-B14F-4D97-AF65-F5344CB8AC3E}">
        <p14:creationId xmlns:p14="http://schemas.microsoft.com/office/powerpoint/2010/main" val="2246202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1" y="1653778"/>
            <a:ext cx="7848599" cy="236577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4995" b="1" i="0" u="none" strike="noStrike" cap="none" dirty="0">
                <a:solidFill>
                  <a:schemeClr val="dk1"/>
                </a:solidFill>
                <a:effectLst>
                  <a:outerShdw blurRad="38100" dist="38100" dir="2700000" algn="tl">
                    <a:srgbClr val="000000">
                      <a:alpha val="43137"/>
                    </a:srgbClr>
                  </a:outerShdw>
                </a:effectLst>
                <a:ea typeface="Arial"/>
                <a:cs typeface="Arial"/>
                <a:sym typeface="Arial"/>
              </a:rPr>
              <a:t>Serving the Children </a:t>
            </a:r>
          </a:p>
          <a:p>
            <a:pPr marL="0" marR="0" lvl="0" indent="0" algn="ctr" rtl="0">
              <a:spcBef>
                <a:spcPts val="0"/>
              </a:spcBef>
              <a:spcAft>
                <a:spcPts val="0"/>
              </a:spcAft>
              <a:buClr>
                <a:schemeClr val="dk1"/>
              </a:buClr>
              <a:buSzPct val="25000"/>
              <a:buFont typeface="Arial"/>
              <a:buNone/>
            </a:pPr>
            <a:r>
              <a:rPr lang="en-US" sz="4995" b="1" i="0" u="none" strike="noStrike" cap="none" dirty="0">
                <a:solidFill>
                  <a:schemeClr val="dk1"/>
                </a:solidFill>
                <a:effectLst>
                  <a:outerShdw blurRad="38100" dist="38100" dir="2700000" algn="tl">
                    <a:srgbClr val="000000">
                      <a:alpha val="43137"/>
                    </a:srgbClr>
                  </a:outerShdw>
                </a:effectLst>
                <a:ea typeface="Arial"/>
                <a:cs typeface="Arial"/>
                <a:sym typeface="Arial"/>
              </a:rPr>
              <a:t>of the World</a:t>
            </a:r>
          </a:p>
          <a:p>
            <a:pPr marL="342900" marR="0" lvl="0" indent="-342900" algn="l" rtl="0">
              <a:lnSpc>
                <a:spcPct val="150000"/>
              </a:lnSpc>
              <a:spcBef>
                <a:spcPts val="740"/>
              </a:spcBef>
              <a:spcAft>
                <a:spcPts val="0"/>
              </a:spcAft>
              <a:buClr>
                <a:schemeClr val="dk1"/>
              </a:buClr>
              <a:buSzPct val="25000"/>
              <a:buFont typeface="Arial"/>
              <a:buNone/>
            </a:pPr>
            <a:endParaRPr sz="3700" b="1" i="0" u="none" strike="noStrike" cap="none" dirty="0">
              <a:solidFill>
                <a:srgbClr val="938953"/>
              </a:solidFill>
              <a:effectLst>
                <a:outerShdw blurRad="38100" dist="38100" dir="2700000" algn="tl">
                  <a:srgbClr val="000000">
                    <a:alpha val="43137"/>
                  </a:srgbClr>
                </a:outerShdw>
              </a:effectLst>
              <a:ea typeface="Arial"/>
              <a:cs typeface="Arial"/>
              <a:sym typeface="Arial"/>
            </a:endParaRPr>
          </a:p>
        </p:txBody>
      </p:sp>
      <p:sp>
        <p:nvSpPr>
          <p:cNvPr id="2" name="Title 1">
            <a:extLst>
              <a:ext uri="{FF2B5EF4-FFF2-40B4-BE49-F238E27FC236}">
                <a16:creationId xmlns:a16="http://schemas.microsoft.com/office/drawing/2014/main" id="{F6DCAC9B-8DE3-49DE-8286-757FCFA179A2}"/>
              </a:ext>
            </a:extLst>
          </p:cNvPr>
          <p:cNvSpPr>
            <a:spLocks noGrp="1"/>
          </p:cNvSpPr>
          <p:nvPr>
            <p:ph type="title"/>
          </p:nvPr>
        </p:nvSpPr>
        <p:spPr/>
        <p:txBody>
          <a:bodyPr/>
          <a:lstStyle/>
          <a:p>
            <a:r>
              <a:rPr lang="en-US" dirty="0">
                <a:latin typeface="Arial"/>
                <a:ea typeface="Arial"/>
                <a:cs typeface="Arial"/>
                <a:sym typeface="Arial"/>
              </a:rPr>
              <a:t>Motto</a:t>
            </a:r>
            <a:endParaRPr lang="en-US" dirty="0"/>
          </a:p>
        </p:txBody>
      </p:sp>
      <p:sp>
        <p:nvSpPr>
          <p:cNvPr id="226" name="Shape 226"/>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6</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07445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50632" y="1501378"/>
            <a:ext cx="7848599" cy="328017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4800" b="0" i="0" u="none" strike="noStrike" cap="none" dirty="0">
                <a:solidFill>
                  <a:schemeClr val="dk1"/>
                </a:solidFill>
                <a:ea typeface="Arial"/>
                <a:cs typeface="Arial"/>
                <a:sym typeface="Arial"/>
              </a:rPr>
              <a:t>Kiwanis is a global organization of volunteers dedicated to improving the world one child and one community at a time.</a:t>
            </a:r>
          </a:p>
          <a:p>
            <a:pPr marL="342900" marR="0" lvl="0" indent="-342900" algn="l" rtl="0">
              <a:lnSpc>
                <a:spcPct val="140000"/>
              </a:lnSpc>
              <a:spcBef>
                <a:spcPts val="800"/>
              </a:spcBef>
              <a:spcAft>
                <a:spcPts val="0"/>
              </a:spcAft>
              <a:buClr>
                <a:schemeClr val="dk1"/>
              </a:buClr>
              <a:buSzPct val="25000"/>
              <a:buFont typeface="Arial"/>
              <a:buNone/>
            </a:pPr>
            <a:endParaRPr sz="4400" b="0" i="0" u="none" strike="noStrike" cap="none" dirty="0">
              <a:solidFill>
                <a:srgbClr val="938953"/>
              </a:solidFill>
              <a:ea typeface="Arial"/>
              <a:cs typeface="Arial"/>
              <a:sym typeface="Arial"/>
            </a:endParaRPr>
          </a:p>
        </p:txBody>
      </p:sp>
      <p:sp>
        <p:nvSpPr>
          <p:cNvPr id="2" name="Title 1">
            <a:extLst>
              <a:ext uri="{FF2B5EF4-FFF2-40B4-BE49-F238E27FC236}">
                <a16:creationId xmlns:a16="http://schemas.microsoft.com/office/drawing/2014/main" id="{31CF6B3A-EC84-4832-BD0F-13029F9151FB}"/>
              </a:ext>
            </a:extLst>
          </p:cNvPr>
          <p:cNvSpPr>
            <a:spLocks noGrp="1"/>
          </p:cNvSpPr>
          <p:nvPr>
            <p:ph type="title"/>
          </p:nvPr>
        </p:nvSpPr>
        <p:spPr/>
        <p:txBody>
          <a:bodyPr/>
          <a:lstStyle/>
          <a:p>
            <a:r>
              <a:rPr lang="en-US" dirty="0">
                <a:latin typeface="Arial"/>
                <a:ea typeface="Arial"/>
                <a:cs typeface="Arial"/>
                <a:sym typeface="Arial"/>
              </a:rPr>
              <a:t>Defining Statement</a:t>
            </a:r>
            <a:endParaRPr lang="en-US" dirty="0"/>
          </a:p>
        </p:txBody>
      </p:sp>
      <p:sp>
        <p:nvSpPr>
          <p:cNvPr id="235" name="Shape 235"/>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7</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45720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56492" y="1501378"/>
            <a:ext cx="7848599" cy="328017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b="0" i="0" u="none" strike="noStrike" cap="none" dirty="0">
                <a:solidFill>
                  <a:schemeClr val="dk1"/>
                </a:solidFill>
                <a:ea typeface="Arial"/>
                <a:cs typeface="Arial"/>
                <a:sym typeface="Arial"/>
              </a:rPr>
              <a:t>Kiwanis will be a positive influence in communities worldwide…</a:t>
            </a:r>
          </a:p>
          <a:p>
            <a:pPr marL="0" marR="0" lvl="0" indent="0" algn="ctr" rtl="0">
              <a:spcBef>
                <a:spcPts val="560"/>
              </a:spcBef>
              <a:spcAft>
                <a:spcPts val="0"/>
              </a:spcAft>
              <a:buClr>
                <a:schemeClr val="dk1"/>
              </a:buClr>
              <a:buSzPct val="25000"/>
              <a:buFont typeface="Arial"/>
              <a:buNone/>
            </a:pPr>
            <a:endParaRPr b="0" i="0" u="none" strike="noStrike" cap="none" dirty="0">
              <a:solidFill>
                <a:schemeClr val="dk1"/>
              </a:solidFill>
              <a:ea typeface="Arial"/>
              <a:cs typeface="Arial"/>
              <a:sym typeface="Arial"/>
            </a:endParaRPr>
          </a:p>
          <a:p>
            <a:pPr marL="0" marR="0" lvl="0" indent="0" algn="ctr" rtl="0">
              <a:spcBef>
                <a:spcPts val="560"/>
              </a:spcBef>
              <a:spcAft>
                <a:spcPts val="0"/>
              </a:spcAft>
              <a:buClr>
                <a:schemeClr val="dk1"/>
              </a:buClr>
              <a:buSzPct val="25000"/>
              <a:buFont typeface="Arial"/>
              <a:buNone/>
            </a:pPr>
            <a:r>
              <a:rPr lang="en-US" b="0" i="0" u="none" strike="noStrike" cap="none" dirty="0">
                <a:solidFill>
                  <a:schemeClr val="dk1"/>
                </a:solidFill>
                <a:ea typeface="Arial"/>
                <a:cs typeface="Arial"/>
                <a:sym typeface="Arial"/>
              </a:rPr>
              <a:t>So that one day, all children will wake up in communities that believe in them, nurture them and provide the support they need to thrive.</a:t>
            </a:r>
          </a:p>
          <a:p>
            <a:pPr marL="342900" marR="0" lvl="0" indent="-342900" algn="l" rtl="0">
              <a:spcBef>
                <a:spcPts val="560"/>
              </a:spcBef>
              <a:spcAft>
                <a:spcPts val="0"/>
              </a:spcAft>
              <a:buClr>
                <a:schemeClr val="dk1"/>
              </a:buClr>
              <a:buSzPct val="25000"/>
              <a:buFont typeface="Arial"/>
              <a:buNone/>
            </a:pPr>
            <a:endParaRPr b="0" i="0" u="none" strike="noStrike" cap="none" dirty="0">
              <a:solidFill>
                <a:srgbClr val="938953"/>
              </a:solidFill>
              <a:ea typeface="Arial"/>
              <a:cs typeface="Arial"/>
              <a:sym typeface="Arial"/>
            </a:endParaRPr>
          </a:p>
        </p:txBody>
      </p:sp>
      <p:sp>
        <p:nvSpPr>
          <p:cNvPr id="2" name="Title 1">
            <a:extLst>
              <a:ext uri="{FF2B5EF4-FFF2-40B4-BE49-F238E27FC236}">
                <a16:creationId xmlns:a16="http://schemas.microsoft.com/office/drawing/2014/main" id="{0F975FF0-F939-442A-BD1A-7EE2938768C6}"/>
              </a:ext>
            </a:extLst>
          </p:cNvPr>
          <p:cNvSpPr>
            <a:spLocks noGrp="1"/>
          </p:cNvSpPr>
          <p:nvPr>
            <p:ph type="title"/>
          </p:nvPr>
        </p:nvSpPr>
        <p:spPr/>
        <p:txBody>
          <a:bodyPr/>
          <a:lstStyle/>
          <a:p>
            <a:r>
              <a:rPr lang="en-US" dirty="0">
                <a:latin typeface="Arial"/>
                <a:ea typeface="Arial"/>
                <a:cs typeface="Arial"/>
                <a:sym typeface="Arial"/>
              </a:rPr>
              <a:t>Vision</a:t>
            </a:r>
            <a:endParaRPr lang="en-US" dirty="0"/>
          </a:p>
        </p:txBody>
      </p:sp>
      <p:sp>
        <p:nvSpPr>
          <p:cNvPr id="243" name="Shape 243"/>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8</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80441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70" name="Shape 270"/>
          <p:cNvPicPr preferRelativeResize="0"/>
          <p:nvPr/>
        </p:nvPicPr>
        <p:blipFill rotWithShape="1">
          <a:blip r:embed="rId3">
            <a:alphaModFix/>
          </a:blip>
          <a:srcRect t="52572"/>
          <a:stretch/>
        </p:blipFill>
        <p:spPr>
          <a:xfrm>
            <a:off x="510275" y="3160889"/>
            <a:ext cx="8100324" cy="1906410"/>
          </a:xfrm>
          <a:prstGeom prst="rect">
            <a:avLst/>
          </a:prstGeom>
          <a:noFill/>
          <a:ln>
            <a:noFill/>
          </a:ln>
        </p:spPr>
      </p:pic>
      <p:sp>
        <p:nvSpPr>
          <p:cNvPr id="271" name="Shape 271"/>
          <p:cNvSpPr txBox="1">
            <a:spLocks noGrp="1"/>
          </p:cNvSpPr>
          <p:nvPr>
            <p:ph type="sldNum" idx="4294967295"/>
          </p:nvPr>
        </p:nvSpPr>
        <p:spPr>
          <a:xfrm>
            <a:off x="7010400" y="4767263"/>
            <a:ext cx="2133600" cy="274637"/>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a:solidFill>
                  <a:srgbClr val="888888"/>
                </a:solidFill>
                <a:latin typeface="Calibri"/>
                <a:ea typeface="Calibri"/>
                <a:cs typeface="Calibri"/>
                <a:sym typeface="Calibri"/>
              </a:rPr>
              <a:t>9</a:t>
            </a:fld>
            <a:endParaRPr lang="en-US" sz="1200">
              <a:solidFill>
                <a:srgbClr val="888888"/>
              </a:solidFill>
              <a:latin typeface="Calibri"/>
              <a:ea typeface="Calibri"/>
              <a:cs typeface="Calibri"/>
              <a:sym typeface="Calibri"/>
            </a:endParaRPr>
          </a:p>
        </p:txBody>
      </p:sp>
      <p:sp>
        <p:nvSpPr>
          <p:cNvPr id="2" name="TextBox 1">
            <a:extLst>
              <a:ext uri="{FF2B5EF4-FFF2-40B4-BE49-F238E27FC236}">
                <a16:creationId xmlns:a16="http://schemas.microsoft.com/office/drawing/2014/main" id="{37242EE1-5ABA-4614-8E0A-8DC7DB44D670}"/>
              </a:ext>
            </a:extLst>
          </p:cNvPr>
          <p:cNvSpPr txBox="1"/>
          <p:nvPr/>
        </p:nvSpPr>
        <p:spPr>
          <a:xfrm>
            <a:off x="259644" y="1241778"/>
            <a:ext cx="8669867" cy="1754326"/>
          </a:xfrm>
          <a:prstGeom prst="rect">
            <a:avLst/>
          </a:prstGeom>
          <a:noFill/>
        </p:spPr>
        <p:txBody>
          <a:bodyPr wrap="square" rtlCol="0">
            <a:spAutoFit/>
          </a:bodyPr>
          <a:lstStyle/>
          <a:p>
            <a:pPr algn="ctr"/>
            <a:r>
              <a:rPr lang="en-US" sz="5400" b="1" dirty="0">
                <a:solidFill>
                  <a:srgbClr val="09121F"/>
                </a:solidFill>
                <a:effectLst>
                  <a:outerShdw blurRad="38100" dist="38100" dir="2700000" algn="tl">
                    <a:srgbClr val="000000">
                      <a:alpha val="43137"/>
                    </a:srgbClr>
                  </a:outerShdw>
                </a:effectLst>
              </a:rPr>
              <a:t>The Kiwanis International Strategic Plan</a:t>
            </a:r>
          </a:p>
        </p:txBody>
      </p:sp>
    </p:spTree>
    <p:extLst>
      <p:ext uri="{BB962C8B-B14F-4D97-AF65-F5344CB8AC3E}">
        <p14:creationId xmlns:p14="http://schemas.microsoft.com/office/powerpoint/2010/main" val="420002086"/>
      </p:ext>
    </p:extLst>
  </p:cSld>
  <p:clrMapOvr>
    <a:masterClrMapping/>
  </p:clrMapOvr>
</p:sld>
</file>

<file path=ppt/theme/theme1.xml><?xml version="1.0" encoding="utf-8"?>
<a:theme xmlns:a="http://schemas.openxmlformats.org/drawingml/2006/main" name="Kiwanis PP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2085</TotalTime>
  <Words>3189</Words>
  <Application>Microsoft Office PowerPoint</Application>
  <PresentationFormat>On-screen Show (16:9)</PresentationFormat>
  <Paragraphs>323</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Courier New</vt:lpstr>
      <vt:lpstr>Garamond</vt:lpstr>
      <vt:lpstr>Noto Sans Symbols</vt:lpstr>
      <vt:lpstr>Times New Roman</vt:lpstr>
      <vt:lpstr>Verdana</vt:lpstr>
      <vt:lpstr>Kiwanis PPT Template</vt:lpstr>
      <vt:lpstr>PowerPoint Presentation</vt:lpstr>
      <vt:lpstr>PowerPoint Presentation</vt:lpstr>
      <vt:lpstr>Quick history</vt:lpstr>
      <vt:lpstr>PowerPoint Presentation</vt:lpstr>
      <vt:lpstr>PowerPoint Presentation</vt:lpstr>
      <vt:lpstr>Motto</vt:lpstr>
      <vt:lpstr>Defining Statement</vt:lpstr>
      <vt:lpstr>Vision</vt:lpstr>
      <vt:lpstr>PowerPoint Presentation</vt:lpstr>
      <vt:lpstr>Four important concepts</vt:lpstr>
      <vt:lpstr>The four priority areas</vt:lpstr>
      <vt:lpstr>PowerPoint Presentation</vt:lpstr>
      <vt:lpstr>Membership and Engagement</vt:lpstr>
      <vt:lpstr>Strategies for  Membership and Engagement</vt:lpstr>
      <vt:lpstr>Community Impact</vt:lpstr>
      <vt:lpstr>Community Impact</vt:lpstr>
      <vt:lpstr>Strategies for  Community Impact</vt:lpstr>
      <vt:lpstr>Signature project criteria</vt:lpstr>
      <vt:lpstr>PowerPoint Presentation</vt:lpstr>
      <vt:lpstr>Our Kiwanis Image</vt:lpstr>
      <vt:lpstr>Strategies for  Our Kiwanis Image</vt:lpstr>
      <vt:lpstr>PowerPoint Presentation</vt:lpstr>
      <vt:lpstr>PowerPoint Presentation</vt:lpstr>
      <vt:lpstr>Financial Viability</vt:lpstr>
      <vt:lpstr>Strategies for  Financial Viability</vt:lpstr>
      <vt:lpstr>The four priority areas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Kiwanis PowerPoint Template</dc:title>
  <dc:creator>Erin Bakemeyer</dc:creator>
  <cp:lastModifiedBy>Erin Bakemeyer</cp:lastModifiedBy>
  <cp:revision>114</cp:revision>
  <dcterms:modified xsi:type="dcterms:W3CDTF">2017-12-07T21:05:21Z</dcterms:modified>
</cp:coreProperties>
</file>